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9.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85"/>
  </p:notesMasterIdLst>
  <p:handoutMasterIdLst>
    <p:handoutMasterId r:id="rId86"/>
  </p:handoutMasterIdLst>
  <p:sldIdLst>
    <p:sldId id="1502" r:id="rId5"/>
    <p:sldId id="1518" r:id="rId6"/>
    <p:sldId id="1536" r:id="rId7"/>
    <p:sldId id="1537" r:id="rId8"/>
    <p:sldId id="1615" r:id="rId9"/>
    <p:sldId id="1666" r:id="rId10"/>
    <p:sldId id="1568" r:id="rId11"/>
    <p:sldId id="1569" r:id="rId12"/>
    <p:sldId id="1659" r:id="rId13"/>
    <p:sldId id="1660" r:id="rId14"/>
    <p:sldId id="1661" r:id="rId15"/>
    <p:sldId id="1662" r:id="rId16"/>
    <p:sldId id="1519" r:id="rId17"/>
    <p:sldId id="1539" r:id="rId18"/>
    <p:sldId id="1540" r:id="rId19"/>
    <p:sldId id="1541" r:id="rId20"/>
    <p:sldId id="1542" r:id="rId21"/>
    <p:sldId id="1543" r:id="rId22"/>
    <p:sldId id="1544" r:id="rId23"/>
    <p:sldId id="1647" r:id="rId24"/>
    <p:sldId id="1546" r:id="rId25"/>
    <p:sldId id="1648" r:id="rId26"/>
    <p:sldId id="1553" r:id="rId27"/>
    <p:sldId id="1549" r:id="rId28"/>
    <p:sldId id="1550" r:id="rId29"/>
    <p:sldId id="1551" r:id="rId30"/>
    <p:sldId id="1552" r:id="rId31"/>
    <p:sldId id="1649" r:id="rId32"/>
    <p:sldId id="1650" r:id="rId33"/>
    <p:sldId id="1651" r:id="rId34"/>
    <p:sldId id="1652" r:id="rId35"/>
    <p:sldId id="1653" r:id="rId36"/>
    <p:sldId id="1654" r:id="rId37"/>
    <p:sldId id="1655" r:id="rId38"/>
    <p:sldId id="1656" r:id="rId39"/>
    <p:sldId id="1657" r:id="rId40"/>
    <p:sldId id="1658" r:id="rId41"/>
    <p:sldId id="1570" r:id="rId42"/>
    <p:sldId id="1586" r:id="rId43"/>
    <p:sldId id="1572" r:id="rId44"/>
    <p:sldId id="1663" r:id="rId45"/>
    <p:sldId id="1664" r:id="rId46"/>
    <p:sldId id="1667" r:id="rId47"/>
    <p:sldId id="1668" r:id="rId48"/>
    <p:sldId id="1669" r:id="rId49"/>
    <p:sldId id="1670" r:id="rId50"/>
    <p:sldId id="1671" r:id="rId51"/>
    <p:sldId id="1676" r:id="rId52"/>
    <p:sldId id="1675" r:id="rId53"/>
    <p:sldId id="1672" r:id="rId54"/>
    <p:sldId id="1673" r:id="rId55"/>
    <p:sldId id="1674" r:id="rId56"/>
    <p:sldId id="1677" r:id="rId57"/>
    <p:sldId id="1678" r:id="rId58"/>
    <p:sldId id="1679" r:id="rId59"/>
    <p:sldId id="1680" r:id="rId60"/>
    <p:sldId id="1603" r:id="rId61"/>
    <p:sldId id="1557" r:id="rId62"/>
    <p:sldId id="1665" r:id="rId63"/>
    <p:sldId id="1560" r:id="rId64"/>
    <p:sldId id="1561" r:id="rId65"/>
    <p:sldId id="1589" r:id="rId66"/>
    <p:sldId id="1590" r:id="rId67"/>
    <p:sldId id="1598" r:id="rId68"/>
    <p:sldId id="1604" r:id="rId69"/>
    <p:sldId id="1605" r:id="rId70"/>
    <p:sldId id="1606" r:id="rId71"/>
    <p:sldId id="1607" r:id="rId72"/>
    <p:sldId id="1608" r:id="rId73"/>
    <p:sldId id="1609" r:id="rId74"/>
    <p:sldId id="1610" r:id="rId75"/>
    <p:sldId id="1588" r:id="rId76"/>
    <p:sldId id="1591" r:id="rId77"/>
    <p:sldId id="1612" r:id="rId78"/>
    <p:sldId id="1593" r:id="rId79"/>
    <p:sldId id="1594" r:id="rId80"/>
    <p:sldId id="1587" r:id="rId81"/>
    <p:sldId id="1611" r:id="rId82"/>
    <p:sldId id="1613" r:id="rId83"/>
    <p:sldId id="1516" r:id="rId8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and Goals" id="{403B4FE0-E3CD-314A-A2E7-BA7AD607330A}">
          <p14:sldIdLst>
            <p14:sldId id="1502"/>
            <p14:sldId id="1518"/>
          </p14:sldIdLst>
        </p14:section>
        <p14:section name="About the Authors" id="{A530A597-9F72-B94A-AE6B-DB7FE1EC0D06}">
          <p14:sldIdLst>
            <p14:sldId id="1536"/>
            <p14:sldId id="1537"/>
            <p14:sldId id="1615"/>
            <p14:sldId id="1666"/>
          </p14:sldIdLst>
        </p14:section>
        <p14:section name="Prerequistes" id="{8E3AD422-A44F-F149-A77F-3A05905D95C3}">
          <p14:sldIdLst>
            <p14:sldId id="1568"/>
            <p14:sldId id="1569"/>
            <p14:sldId id="1659"/>
            <p14:sldId id="1660"/>
            <p14:sldId id="1661"/>
            <p14:sldId id="1662"/>
          </p14:sldIdLst>
        </p14:section>
        <p14:section name="Neural Networks" id="{FC275CFE-59A0-BE44-AAD5-58792A597342}">
          <p14:sldIdLst>
            <p14:sldId id="1519"/>
            <p14:sldId id="1539"/>
            <p14:sldId id="1540"/>
            <p14:sldId id="1541"/>
            <p14:sldId id="1542"/>
            <p14:sldId id="1543"/>
            <p14:sldId id="1544"/>
            <p14:sldId id="1647"/>
            <p14:sldId id="1546"/>
            <p14:sldId id="1648"/>
          </p14:sldIdLst>
        </p14:section>
        <p14:section name="Deep Learning" id="{4E655B17-429F-324D-A425-DD05F0887151}">
          <p14:sldIdLst>
            <p14:sldId id="1553"/>
            <p14:sldId id="1549"/>
            <p14:sldId id="1550"/>
            <p14:sldId id="1551"/>
            <p14:sldId id="1552"/>
          </p14:sldIdLst>
        </p14:section>
        <p14:section name="TensorFlow" id="{D75029B6-2BEA-604A-884E-415889871EF5}">
          <p14:sldIdLst>
            <p14:sldId id="1649"/>
            <p14:sldId id="1650"/>
            <p14:sldId id="1651"/>
            <p14:sldId id="1652"/>
            <p14:sldId id="1653"/>
          </p14:sldIdLst>
        </p14:section>
        <p14:section name="TensorFrames" id="{90E8E5C7-A7BD-7344-BA31-D8BC4D88F5ED}">
          <p14:sldIdLst>
            <p14:sldId id="1654"/>
            <p14:sldId id="1655"/>
            <p14:sldId id="1656"/>
            <p14:sldId id="1657"/>
            <p14:sldId id="1658"/>
          </p14:sldIdLst>
        </p14:section>
        <p14:section name="Tutorial Setup" id="{5F781BF3-573D-C54E-97B6-148D803415FF}">
          <p14:sldIdLst>
            <p14:sldId id="1570"/>
            <p14:sldId id="1586"/>
            <p14:sldId id="1572"/>
            <p14:sldId id="1663"/>
            <p14:sldId id="1664"/>
            <p14:sldId id="1667"/>
            <p14:sldId id="1668"/>
            <p14:sldId id="1669"/>
            <p14:sldId id="1670"/>
            <p14:sldId id="1671"/>
            <p14:sldId id="1676"/>
            <p14:sldId id="1675"/>
            <p14:sldId id="1672"/>
            <p14:sldId id="1673"/>
            <p14:sldId id="1674"/>
            <p14:sldId id="1677"/>
            <p14:sldId id="1678"/>
            <p14:sldId id="1679"/>
            <p14:sldId id="1680"/>
            <p14:sldId id="1603"/>
          </p14:sldIdLst>
        </p14:section>
        <p14:section name="Handwritten Digit Recognition" id="{85A3691C-E524-6B46-BD31-CA044128DCFF}">
          <p14:sldIdLst>
            <p14:sldId id="1557"/>
            <p14:sldId id="1665"/>
            <p14:sldId id="1560"/>
            <p14:sldId id="1561"/>
            <p14:sldId id="1589"/>
            <p14:sldId id="1590"/>
            <p14:sldId id="1598"/>
            <p14:sldId id="1604"/>
            <p14:sldId id="1605"/>
            <p14:sldId id="1606"/>
            <p14:sldId id="1607"/>
            <p14:sldId id="1608"/>
            <p14:sldId id="1609"/>
            <p14:sldId id="1610"/>
            <p14:sldId id="1588"/>
            <p14:sldId id="1591"/>
            <p14:sldId id="1612"/>
            <p14:sldId id="1593"/>
            <p14:sldId id="1594"/>
            <p14:sldId id="1587"/>
            <p14:sldId id="1611"/>
            <p14:sldId id="1613"/>
          </p14:sldIdLst>
        </p14:section>
        <p14:section name="Finale" id="{03EC7497-9A42-E942-88BA-7872AFDF25A5}">
          <p14:sldIdLst>
            <p14:sldId id="15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FC8"/>
    <a:srgbClr val="FF8C00"/>
    <a:srgbClr val="FFFFFF"/>
    <a:srgbClr val="0078D7"/>
    <a:srgbClr val="0000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9" autoAdjust="0"/>
    <p:restoredTop sz="94301" autoAdjust="0"/>
  </p:normalViewPr>
  <p:slideViewPr>
    <p:cSldViewPr>
      <p:cViewPr>
        <p:scale>
          <a:sx n="100" d="100"/>
          <a:sy n="100" d="100"/>
        </p:scale>
        <p:origin x="1200" y="50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commentAuthors" Target="commentAuthors.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6/26/17 10:21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6/26/17 10:21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bit.ly/2iVy8v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86723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2831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4052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15997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47020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0562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018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31352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71970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7639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6/26/17 10:21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691703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866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Massive speed ups reported </a:t>
            </a:r>
            <a:r>
              <a:rPr u="sng">
                <a:hlinkClick r:id="rId3"/>
              </a:rPr>
              <a:t>http://bit.ly/2iVy8vm</a:t>
            </a:r>
          </a:p>
        </p:txBody>
      </p:sp>
    </p:spTree>
    <p:extLst>
      <p:ext uri="{BB962C8B-B14F-4D97-AF65-F5344CB8AC3E}">
        <p14:creationId xmlns:p14="http://schemas.microsoft.com/office/powerpoint/2010/main" val="231888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Once the above installed on Databricks detach and reattached your cluster</a:t>
            </a:r>
          </a:p>
        </p:txBody>
      </p:sp>
    </p:spTree>
    <p:extLst>
      <p:ext uri="{BB962C8B-B14F-4D97-AF65-F5344CB8AC3E}">
        <p14:creationId xmlns:p14="http://schemas.microsoft.com/office/powerpoint/2010/main" val="1396887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90534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97712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11531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63222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07434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80076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30848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05309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090421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26950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550740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82129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280638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388369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485420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62386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93970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98147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88677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87144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685608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017217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14745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40896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62206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514135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179555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311794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57032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105146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248326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Machine Learning, Analytics, &amp; Data Science Conference</a:t>
            </a: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6/26/17 10:21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32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4264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3639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6367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6/26/17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896716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460688" y="479425"/>
            <a:ext cx="1451843" cy="310896"/>
          </a:xfrm>
          <a:prstGeom prst="rect">
            <a:avLst/>
          </a:prstGeom>
        </p:spPr>
      </p:pic>
      <p:sp>
        <p:nvSpPr>
          <p:cNvPr id="8" name="TextBox 7"/>
          <p:cNvSpPr txBox="1"/>
          <p:nvPr userDrawn="1"/>
        </p:nvSpPr>
        <p:spPr bwMode="white">
          <a:xfrm>
            <a:off x="294215" y="2136421"/>
            <a:ext cx="11887200" cy="1625060"/>
          </a:xfrm>
          <a:prstGeom prst="rect">
            <a:avLst/>
          </a:prstGeom>
          <a:noFill/>
        </p:spPr>
        <p:txBody>
          <a:bodyPr wrap="square" lIns="137160" tIns="146304" rIns="137160" bIns="146304" rtlCol="0">
            <a:spAutoFit/>
          </a:bodyPr>
          <a:lstStyle/>
          <a:p>
            <a:pPr>
              <a:lnSpc>
                <a:spcPct val="90000"/>
              </a:lnSpc>
              <a:spcAft>
                <a:spcPts val="600"/>
              </a:spcAft>
            </a:pPr>
            <a:r>
              <a:rPr lang="en-US" sz="4800" dirty="0">
                <a:gradFill>
                  <a:gsLst>
                    <a:gs pos="2917">
                      <a:srgbClr val="FFFFFF"/>
                    </a:gs>
                    <a:gs pos="30000">
                      <a:srgbClr val="FFFFFF"/>
                    </a:gs>
                  </a:gsLst>
                  <a:lin ang="5400000" scaled="0"/>
                </a:gradFill>
                <a:latin typeface="Segoe UI Light"/>
              </a:rPr>
              <a:t>Machine Learning,</a:t>
            </a:r>
            <a:r>
              <a:rPr lang="en-US" sz="4800" baseline="0" dirty="0">
                <a:gradFill>
                  <a:gsLst>
                    <a:gs pos="2917">
                      <a:srgbClr val="FFFFFF"/>
                    </a:gs>
                    <a:gs pos="30000">
                      <a:srgbClr val="FFFFFF"/>
                    </a:gs>
                  </a:gsLst>
                  <a:lin ang="5400000" scaled="0"/>
                </a:gradFill>
                <a:latin typeface="Segoe UI Light"/>
              </a:rPr>
              <a:t> Analytics,</a:t>
            </a:r>
            <a:br>
              <a:rPr lang="en-US" sz="4800" baseline="0" dirty="0">
                <a:gradFill>
                  <a:gsLst>
                    <a:gs pos="2917">
                      <a:srgbClr val="FFFFFF"/>
                    </a:gs>
                    <a:gs pos="30000">
                      <a:srgbClr val="FFFFFF"/>
                    </a:gs>
                  </a:gsLst>
                  <a:lin ang="5400000" scaled="0"/>
                </a:gradFill>
                <a:latin typeface="Segoe UI Light"/>
              </a:rPr>
            </a:br>
            <a:r>
              <a:rPr lang="en-US" sz="4800" baseline="0" dirty="0">
                <a:gradFill>
                  <a:gsLst>
                    <a:gs pos="2917">
                      <a:srgbClr val="FFFFFF"/>
                    </a:gs>
                    <a:gs pos="30000">
                      <a:srgbClr val="FFFFFF"/>
                    </a:gs>
                  </a:gsLst>
                  <a:lin ang="5400000" scaled="0"/>
                </a:gradFill>
                <a:latin typeface="Segoe UI Light"/>
              </a:rPr>
              <a:t>&amp; </a:t>
            </a:r>
            <a:r>
              <a:rPr lang="en-US" sz="4800" dirty="0">
                <a:gradFill>
                  <a:gsLst>
                    <a:gs pos="2917">
                      <a:srgbClr val="FFFFFF"/>
                    </a:gs>
                    <a:gs pos="30000">
                      <a:srgbClr val="FFFFFF"/>
                    </a:gs>
                  </a:gsLst>
                  <a:lin ang="5400000" scaled="0"/>
                </a:gradFill>
                <a:latin typeface="Segoe UI Light"/>
              </a:rPr>
              <a:t>Data Science Conference</a:t>
            </a:r>
            <a:endParaRPr lang="en-US" sz="6000" dirty="0">
              <a:gradFill>
                <a:gsLst>
                  <a:gs pos="2917">
                    <a:srgbClr val="FFFFFF"/>
                  </a:gs>
                  <a:gs pos="30000">
                    <a:srgbClr val="FFFFFF"/>
                  </a:gs>
                </a:gsLst>
                <a:lin ang="5400000" scaled="0"/>
              </a:gradFill>
              <a:latin typeface="Segoe UI Light"/>
            </a:endParaRPr>
          </a:p>
        </p:txBody>
      </p:sp>
      <p:sp>
        <p:nvSpPr>
          <p:cNvPr id="10" name="TextBox 9"/>
          <p:cNvSpPr txBox="1"/>
          <p:nvPr userDrawn="1"/>
        </p:nvSpPr>
        <p:spPr bwMode="white">
          <a:xfrm>
            <a:off x="294215" y="3714215"/>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latin typeface="Segoe UI Light"/>
              </a:rPr>
              <a:t>June 8–9</a:t>
            </a:r>
            <a:r>
              <a:rPr lang="en-US" sz="3200" baseline="0" dirty="0">
                <a:gradFill>
                  <a:gsLst>
                    <a:gs pos="2917">
                      <a:srgbClr val="FFFFFF"/>
                    </a:gs>
                    <a:gs pos="30000">
                      <a:srgbClr val="FFFFFF"/>
                    </a:gs>
                  </a:gsLst>
                  <a:lin ang="5400000" scaled="0"/>
                </a:gradFill>
                <a:latin typeface="Segoe UI Light"/>
              </a:rPr>
              <a:t> </a:t>
            </a:r>
            <a:r>
              <a:rPr lang="en-US" sz="3200" dirty="0">
                <a:gradFill>
                  <a:gsLst>
                    <a:gs pos="2917">
                      <a:srgbClr val="FFFFFF"/>
                    </a:gs>
                    <a:gs pos="30000">
                      <a:srgbClr val="FFFFFF"/>
                    </a:gs>
                  </a:gsLst>
                  <a:lin ang="5400000" scaled="0"/>
                </a:gradFill>
                <a:latin typeface="Segoe UI Light"/>
              </a:rPr>
              <a:t>| MSCC, Redmond, WA</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31" name="Shape 31"/>
          <p:cNvSpPr>
            <a:spLocks noGrp="1"/>
          </p:cNvSpPr>
          <p:nvPr>
            <p:ph type="pic" idx="13"/>
          </p:nvPr>
        </p:nvSpPr>
        <p:spPr>
          <a:xfrm>
            <a:off x="1594325" y="343250"/>
            <a:ext cx="9249629" cy="4455771"/>
          </a:xfrm>
          <a:prstGeom prst="rect">
            <a:avLst/>
          </a:prstGeom>
        </p:spPr>
        <p:txBody>
          <a:bodyPr lIns="91439" tIns="45719" rIns="91439" bIns="45719" anchor="t">
            <a:noAutofit/>
          </a:bodyPr>
          <a:lstStyle/>
          <a:p>
            <a:endParaRPr/>
          </a:p>
        </p:txBody>
      </p:sp>
      <p:sp>
        <p:nvSpPr>
          <p:cNvPr id="32" name="Shape 32"/>
          <p:cNvSpPr>
            <a:spLocks noGrp="1"/>
          </p:cNvSpPr>
          <p:nvPr>
            <p:ph type="title"/>
          </p:nvPr>
        </p:nvSpPr>
        <p:spPr>
          <a:xfrm>
            <a:off x="323867" y="4818451"/>
            <a:ext cx="11788742" cy="1023273"/>
          </a:xfrm>
          <a:prstGeom prst="rect">
            <a:avLst/>
          </a:prstGeom>
        </p:spPr>
        <p:txBody>
          <a:bodyPr anchor="b"/>
          <a:lstStyle/>
          <a:p>
            <a:r>
              <a:t>Title Text</a:t>
            </a:r>
          </a:p>
        </p:txBody>
      </p:sp>
      <p:sp>
        <p:nvSpPr>
          <p:cNvPr id="33" name="Shape 33"/>
          <p:cNvSpPr>
            <a:spLocks noGrp="1"/>
          </p:cNvSpPr>
          <p:nvPr>
            <p:ph type="body" sz="quarter" idx="1"/>
          </p:nvPr>
        </p:nvSpPr>
        <p:spPr>
          <a:xfrm>
            <a:off x="323867" y="5874105"/>
            <a:ext cx="11788742" cy="1738617"/>
          </a:xfrm>
          <a:prstGeom prst="rect">
            <a:avLst/>
          </a:prstGeom>
        </p:spPr>
        <p:txBody>
          <a:bodyPr anchor="t"/>
          <a:lstStyle>
            <a:lvl1pPr marL="0" indent="0" algn="ctr">
              <a:spcBef>
                <a:spcPts val="0"/>
              </a:spcBef>
              <a:buSzTx/>
              <a:buNone/>
              <a:defRPr sz="2244"/>
            </a:lvl1pPr>
            <a:lvl2pPr marL="0" indent="116586" algn="ctr">
              <a:spcBef>
                <a:spcPts val="0"/>
              </a:spcBef>
              <a:buSzTx/>
              <a:buNone/>
              <a:defRPr sz="2244"/>
            </a:lvl2pPr>
            <a:lvl3pPr marL="0" indent="233172" algn="ctr">
              <a:spcBef>
                <a:spcPts val="0"/>
              </a:spcBef>
              <a:buSzTx/>
              <a:buNone/>
              <a:defRPr sz="2244"/>
            </a:lvl3pPr>
            <a:lvl4pPr marL="0" indent="349758" algn="ctr">
              <a:spcBef>
                <a:spcPts val="0"/>
              </a:spcBef>
              <a:buSzTx/>
              <a:buNone/>
              <a:defRPr sz="2244"/>
            </a:lvl4pPr>
            <a:lvl5pPr marL="0" indent="466344" algn="ctr">
              <a:spcBef>
                <a:spcPts val="0"/>
              </a:spcBef>
              <a:buSzTx/>
              <a:buNone/>
              <a:defRPr sz="2244"/>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xfrm>
            <a:off x="6099417" y="6670705"/>
            <a:ext cx="231163" cy="23962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92714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xfrm>
            <a:off x="6099417" y="6670705"/>
            <a:ext cx="231163" cy="23962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2077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1892380" y="6545727"/>
            <a:ext cx="356340" cy="336005"/>
          </a:xfrm>
          <a:prstGeom prst="rect">
            <a:avLst/>
          </a:prstGeom>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619666" y="1636373"/>
            <a:ext cx="5449596" cy="4658699"/>
          </a:xfrm>
        </p:spPr>
        <p:txBody>
          <a:bodyPr vert="horz" lIns="0" tIns="0" rIns="0" bIns="0" rtlCol="0">
            <a:noAutofit/>
          </a:bodyPr>
          <a:lstStyle>
            <a:lvl1pPr>
              <a:defRPr lang="en-US" dirty="0" smtClean="0"/>
            </a:lvl1pPr>
            <a:lvl2pPr>
              <a:defRPr lang="en-US" dirty="0" smtClean="0"/>
            </a:lvl2pPr>
            <a:lvl3pPr>
              <a:defRPr lang="en-US" sz="1904" dirty="0" smtClean="0"/>
            </a:lvl3pPr>
            <a:lvl4pPr>
              <a:defRPr lang="en-US" sz="1632" dirty="0" smtClean="0"/>
            </a:lvl4pPr>
            <a:lvl5pPr>
              <a:defRPr lang="en-US" sz="1632"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362899" y="1636373"/>
            <a:ext cx="5447437" cy="4658699"/>
          </a:xfrm>
        </p:spPr>
        <p:txBody>
          <a:bodyPr vert="horz" lIns="0" tIns="0" rIns="0" bIns="0" rtlCol="0">
            <a:noAutofit/>
          </a:bodyPr>
          <a:lstStyle>
            <a:lvl1pPr>
              <a:defRPr lang="en-US" dirty="0" smtClean="0"/>
            </a:lvl1pPr>
            <a:lvl2pPr>
              <a:defRPr lang="en-US" dirty="0" smtClean="0"/>
            </a:lvl2pPr>
            <a:lvl3pPr>
              <a:defRPr lang="en-US" sz="1904" dirty="0" smtClean="0"/>
            </a:lvl3pPr>
            <a:lvl4pPr>
              <a:defRPr lang="en-US" sz="1632" dirty="0" smtClean="0"/>
            </a:lvl4pPr>
            <a:lvl5pPr>
              <a:defRPr lang="en-US" sz="1632" dirty="0"/>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19665" y="419995"/>
            <a:ext cx="11192828" cy="1181298"/>
          </a:xfrm>
        </p:spPr>
        <p:txBody>
          <a:bodyPr/>
          <a:lstStyle>
            <a:lvl1pPr>
              <a:defRPr b="0" i="0" baseline="0">
                <a:solidFill>
                  <a:srgbClr val="003C71"/>
                </a:solidFill>
                <a:latin typeface="Intel Clear"/>
                <a:cs typeface="Intel Clear"/>
              </a:defRPr>
            </a:lvl1pPr>
          </a:lstStyle>
          <a:p>
            <a:r>
              <a:rPr lang="en-US" dirty="0"/>
              <a:t>28pt Intel Clear Headline</a:t>
            </a:r>
          </a:p>
        </p:txBody>
      </p:sp>
      <p:sp>
        <p:nvSpPr>
          <p:cNvPr id="9" name="Footer Placeholder 4"/>
          <p:cNvSpPr>
            <a:spLocks noGrp="1"/>
          </p:cNvSpPr>
          <p:nvPr>
            <p:ph type="ftr" sz="quarter" idx="3"/>
          </p:nvPr>
        </p:nvSpPr>
        <p:spPr>
          <a:xfrm>
            <a:off x="7639041" y="6535415"/>
            <a:ext cx="3938217" cy="341092"/>
          </a:xfrm>
          <a:prstGeom prst="rect">
            <a:avLst/>
          </a:prstGeom>
        </p:spPr>
        <p:txBody>
          <a:bodyPr vert="horz" lIns="91440" tIns="45720" rIns="91440" bIns="45720" rtlCol="0" anchor="ctr"/>
          <a:lstStyle>
            <a:lvl1pPr algn="ctr">
              <a:defRPr sz="2448">
                <a:solidFill>
                  <a:schemeClr val="bg1"/>
                </a:solidFill>
                <a:latin typeface="+mn-lt"/>
              </a:defRPr>
            </a:lvl1pPr>
          </a:lstStyle>
          <a:p>
            <a:r>
              <a:rPr lang="en-US" u="sng" dirty="0">
                <a:latin typeface="Intel Clear Pro" panose="020B0804020202060201" pitchFamily="34" charset="0"/>
                <a:ea typeface="Intel Clear Pro" panose="020B0804020202060201" pitchFamily="34" charset="0"/>
                <a:cs typeface="Intel Clear Pro" panose="020B0804020202060201" pitchFamily="34" charset="0"/>
              </a:rPr>
              <a:t>https://software.intel.com/bigdl</a:t>
            </a:r>
            <a:endParaRPr lang="en-US" dirty="0"/>
          </a:p>
        </p:txBody>
      </p:sp>
    </p:spTree>
    <p:extLst>
      <p:ext uri="{BB962C8B-B14F-4D97-AF65-F5344CB8AC3E}">
        <p14:creationId xmlns:p14="http://schemas.microsoft.com/office/powerpoint/2010/main" val="94347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588681" y="0"/>
            <a:ext cx="4847793" cy="6994525"/>
          </a:xfrm>
          <a:prstGeom prst="rect">
            <a:avLst/>
          </a:prstGeom>
        </p:spPr>
      </p:pic>
      <p:sp>
        <p:nvSpPr>
          <p:cNvPr id="7" name="Rectangle 6"/>
          <p:cNvSpPr/>
          <p:nvPr userDrawn="1"/>
        </p:nvSpPr>
        <p:spPr bwMode="auto">
          <a:xfrm>
            <a:off x="7588681" y="0"/>
            <a:ext cx="2744311"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588681" y="0"/>
            <a:ext cx="4847793" cy="6994525"/>
          </a:xfrm>
          <a:prstGeom prst="rect">
            <a:avLst/>
          </a:prstGeom>
        </p:spPr>
      </p:pic>
      <p:sp>
        <p:nvSpPr>
          <p:cNvPr id="4" name="Rectangle 3"/>
          <p:cNvSpPr/>
          <p:nvPr userDrawn="1"/>
        </p:nvSpPr>
        <p:spPr bwMode="auto">
          <a:xfrm>
            <a:off x="7588681" y="0"/>
            <a:ext cx="2744311" cy="6994525"/>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495" r:id="rId18"/>
    <p:sldLayoutId id="2147484496" r:id="rId19"/>
    <p:sldLayoutId id="214748449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bit.ly/2jjzFyt" TargetMode="External"/><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hyperlink" Target="http://bit.ly/2jc9mYw" TargetMode="External"/><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hyperlink" Target="http://bit.ly/2jjGlNd"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eedforward_neural_network" TargetMode="External"/><Relationship Id="rId4" Type="http://schemas.openxmlformats.org/officeDocument/2006/relationships/image" Target="../media/image31.tiff"/><Relationship Id="rId5" Type="http://schemas.openxmlformats.org/officeDocument/2006/relationships/hyperlink" Target="http://www.wildml.com/2015/09/recurrent-neural-networks-tutorial-part-1-introduction-to-rnns/" TargetMode="External"/><Relationship Id="rId6" Type="http://schemas.openxmlformats.org/officeDocument/2006/relationships/image" Target="../media/image32.tiff"/><Relationship Id="rId7" Type="http://schemas.openxmlformats.org/officeDocument/2006/relationships/hyperlink" Target="https://www.dtreg.com/solution/view/25" TargetMode="External"/><Relationship Id="rId1" Type="http://schemas.openxmlformats.org/officeDocument/2006/relationships/slideLayout" Target="../slideLayouts/slideLayout15.xml"/><Relationship Id="rId2" Type="http://schemas.openxmlformats.org/officeDocument/2006/relationships/image" Target="../media/image30.tiff"/></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hyperlink" Target="http://www.neuroinformatics2012.org/abstracts/spiking-neural-network-model-of-partially-observable-markov-decision-processes.html" TargetMode="External"/><Relationship Id="rId7" Type="http://schemas.openxmlformats.org/officeDocument/2006/relationships/hyperlink" Target="https://en.wikipedia.org/wiki/Self-organizing_map" TargetMode="External"/><Relationship Id="rId8"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mathematica.stackexchange.com/questions/141598/object-detection-and-localization-using-neural-network" TargetMode="External"/><Relationship Id="rId4" Type="http://schemas.openxmlformats.org/officeDocument/2006/relationships/image" Target="../media/image37.png"/><Relationship Id="rId5" Type="http://schemas.openxmlformats.org/officeDocument/2006/relationships/hyperlink" Target="https://www.slideshare.net/hustwj/cikm-keynotenov2014" TargetMode="External"/><Relationship Id="rId6" Type="http://schemas.openxmlformats.org/officeDocument/2006/relationships/image" Target="../media/image38.tiff"/><Relationship Id="rId7" Type="http://schemas.openxmlformats.org/officeDocument/2006/relationships/hyperlink" Target="https://cmusatyalab.github.io/openface/" TargetMode="External"/><Relationship Id="rId8" Type="http://schemas.openxmlformats.org/officeDocument/2006/relationships/image" Target="../media/image39.tiff"/><Relationship Id="rId9" Type="http://schemas.openxmlformats.org/officeDocument/2006/relationships/hyperlink" Target="https://www.cs.utexas.edu/~mhauskn/projects/atari/movies.html" TargetMode="External"/><Relationship Id="rId10" Type="http://schemas.openxmlformats.org/officeDocument/2006/relationships/image" Target="../media/image40.png"/><Relationship Id="rId1" Type="http://schemas.openxmlformats.org/officeDocument/2006/relationships/slideLayout" Target="../slideLayouts/slideLayout15.xml"/><Relationship Id="rId2" Type="http://schemas.openxmlformats.org/officeDocument/2006/relationships/image" Target="../media/image3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hyperlink" Target="http://bit.ly/2jcquh5" TargetMode="External"/><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4" Type="http://schemas.openxmlformats.org/officeDocument/2006/relationships/hyperlink" Target="http://bit.ly/2jwytoN"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 Id="rId3" Type="http://schemas.openxmlformats.org/officeDocument/2006/relationships/hyperlink" Target="http://bit.ly/2itbqJ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ti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15.xml"/><Relationship Id="rId2"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gif"/><Relationship Id="rId3" Type="http://schemas.openxmlformats.org/officeDocument/2006/relationships/hyperlink" Target="http://bit.ly/2jRN1mj"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hyperlink" Target="http://bit.ly/2iVy8v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hyperlink" Target="https://community.cloud.databricks.com)/" TargetMode="External"/><Relationship Id="rId4" Type="http://schemas.openxmlformats.org/officeDocument/2006/relationships/hyperlink" Target="https://aka.ms/pydata-sea-2017-tfs"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4" Type="http://schemas.openxmlformats.org/officeDocument/2006/relationships/hyperlink" Target="https://www.nist.gov/sites/default/files/documents/srd/nistsd19.pdf" TargetMode="External"/><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77.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7.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7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77.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7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77.tiff"/></Relationships>
</file>

<file path=ppt/slides/_rels/slide71.xml.rels><?xml version="1.0" encoding="UTF-8" standalone="yes"?>
<Relationships xmlns="http://schemas.openxmlformats.org/package/2006/relationships"><Relationship Id="rId3" Type="http://schemas.openxmlformats.org/officeDocument/2006/relationships/image" Target="../media/image77.tiff"/><Relationship Id="rId4" Type="http://schemas.openxmlformats.org/officeDocument/2006/relationships/image" Target="../media/image78.png"/><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77.tiff"/></Relationships>
</file>

<file path=ppt/slides/_rels/slide75.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76.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80.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1125135" cy="1828786"/>
          </a:xfrm>
        </p:spPr>
        <p:txBody>
          <a:bodyPr/>
          <a:lstStyle/>
          <a:p>
            <a:r>
              <a:rPr lang="en-US" dirty="0" smtClean="0"/>
              <a:t>A Quick Primer on TensorFrames</a:t>
            </a:r>
            <a:br>
              <a:rPr lang="en-US" dirty="0" smtClean="0"/>
            </a:br>
            <a:r>
              <a:rPr lang="en-US" dirty="0" smtClean="0"/>
              <a:t>Apache Spark and TensorFlow Together</a:t>
            </a:r>
            <a:endParaRPr lang="en-US" dirty="0"/>
          </a:p>
        </p:txBody>
      </p:sp>
      <p:sp>
        <p:nvSpPr>
          <p:cNvPr id="5" name="Text Placeholder 4"/>
          <p:cNvSpPr>
            <a:spLocks noGrp="1"/>
          </p:cNvSpPr>
          <p:nvPr>
            <p:ph type="body" sz="quarter" idx="12"/>
          </p:nvPr>
        </p:nvSpPr>
        <p:spPr>
          <a:xfrm>
            <a:off x="305748" y="4259262"/>
            <a:ext cx="7315137" cy="1828007"/>
          </a:xfrm>
        </p:spPr>
        <p:txBody>
          <a:bodyPr/>
          <a:lstStyle/>
          <a:p>
            <a:r>
              <a:rPr lang="en-US" sz="2400" dirty="0"/>
              <a:t>Tom Drabas</a:t>
            </a:r>
          </a:p>
          <a:p>
            <a:r>
              <a:rPr lang="en-US" sz="2400" dirty="0"/>
              <a:t>Data Scientist II</a:t>
            </a:r>
          </a:p>
          <a:p>
            <a:endParaRPr lang="en-US" sz="2400" dirty="0"/>
          </a:p>
          <a:p>
            <a:r>
              <a:rPr lang="en-US" sz="2400" dirty="0"/>
              <a:t>Denny Lee</a:t>
            </a:r>
          </a:p>
          <a:p>
            <a:r>
              <a:rPr lang="en-US" sz="2400" dirty="0"/>
              <a:t>Principal Program Manager</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for Databricks Community Edition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437" y="1473238"/>
            <a:ext cx="7539037" cy="5500649"/>
          </a:xfrm>
          <a:prstGeom prst="rect">
            <a:avLst/>
          </a:prstGeom>
        </p:spPr>
      </p:pic>
    </p:spTree>
    <p:extLst>
      <p:ext uri="{BB962C8B-B14F-4D97-AF65-F5344CB8AC3E}">
        <p14:creationId xmlns:p14="http://schemas.microsoft.com/office/powerpoint/2010/main" val="77718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 your email address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871" y="1744662"/>
            <a:ext cx="9563100" cy="4102100"/>
          </a:xfrm>
          <a:prstGeom prst="rect">
            <a:avLst/>
          </a:prstGeom>
        </p:spPr>
      </p:pic>
    </p:spTree>
    <p:extLst>
      <p:ext uri="{BB962C8B-B14F-4D97-AF65-F5344CB8AC3E}">
        <p14:creationId xmlns:p14="http://schemas.microsoft.com/office/powerpoint/2010/main" val="9194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in! </a:t>
            </a:r>
            <a:endParaRPr lang="en-US" dirty="0"/>
          </a:p>
        </p:txBody>
      </p:sp>
      <p:sp>
        <p:nvSpPr>
          <p:cNvPr id="4" name="TextBox 3"/>
          <p:cNvSpPr txBox="1"/>
          <p:nvPr/>
        </p:nvSpPr>
        <p:spPr>
          <a:xfrm>
            <a:off x="282575" y="1212849"/>
            <a:ext cx="6131615"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gradFill>
                  <a:gsLst>
                    <a:gs pos="2917">
                      <a:schemeClr val="tx1"/>
                    </a:gs>
                    <a:gs pos="30000">
                      <a:schemeClr val="tx1"/>
                    </a:gs>
                  </a:gsLst>
                  <a:lin ang="5400000" scaled="0"/>
                </a:gradFill>
              </a:rPr>
              <a:t>https://</a:t>
            </a:r>
            <a:r>
              <a:rPr lang="en-US" sz="2800" dirty="0" err="1" smtClean="0">
                <a:gradFill>
                  <a:gsLst>
                    <a:gs pos="2917">
                      <a:schemeClr val="tx1"/>
                    </a:gs>
                    <a:gs pos="30000">
                      <a:schemeClr val="tx1"/>
                    </a:gs>
                  </a:gsLst>
                  <a:lin ang="5400000" scaled="0"/>
                </a:gradFill>
              </a:rPr>
              <a:t>community.cloud.databricks.com</a:t>
            </a:r>
            <a:endParaRPr lang="en-US" sz="2800" dirty="0"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986" y="1973262"/>
            <a:ext cx="6758869" cy="4843463"/>
          </a:xfrm>
          <a:prstGeom prst="rect">
            <a:avLst/>
          </a:prstGeom>
        </p:spPr>
      </p:pic>
    </p:spTree>
    <p:extLst>
      <p:ext uri="{BB962C8B-B14F-4D97-AF65-F5344CB8AC3E}">
        <p14:creationId xmlns:p14="http://schemas.microsoft.com/office/powerpoint/2010/main" val="2021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D2CA9-E872-4C8F-8BE8-37334C0D6E30}"/>
              </a:ext>
            </a:extLst>
          </p:cNvPr>
          <p:cNvSpPr>
            <a:spLocks noGrp="1"/>
          </p:cNvSpPr>
          <p:nvPr>
            <p:ph type="title"/>
          </p:nvPr>
        </p:nvSpPr>
        <p:spPr>
          <a:xfrm>
            <a:off x="274638" y="2125662"/>
            <a:ext cx="11887200" cy="2179058"/>
          </a:xfrm>
        </p:spPr>
        <p:txBody>
          <a:bodyPr/>
          <a:lstStyle/>
          <a:p>
            <a:r>
              <a:rPr lang="en-US" dirty="0"/>
              <a:t>What are artificial neural networks?</a:t>
            </a:r>
          </a:p>
        </p:txBody>
      </p:sp>
    </p:spTree>
    <p:extLst>
      <p:ext uri="{BB962C8B-B14F-4D97-AF65-F5344CB8AC3E}">
        <p14:creationId xmlns:p14="http://schemas.microsoft.com/office/powerpoint/2010/main" val="176528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shutterstock_56053309.jpg"/>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xfrm>
            <a:off x="2236964" y="677862"/>
            <a:ext cx="7962482" cy="4455772"/>
          </a:xfrm>
          <a:prstGeom prst="rect">
            <a:avLst/>
          </a:prstGeom>
          <a:ln w="25400"/>
          <a:effectLst>
            <a:outerShdw blurRad="254000" dist="127000" dir="5400000" rotWithShape="0">
              <a:srgbClr val="000000">
                <a:alpha val="70000"/>
              </a:srgbClr>
            </a:outerShdw>
          </a:effectLst>
        </p:spPr>
      </p:pic>
      <p:sp>
        <p:nvSpPr>
          <p:cNvPr id="134" name="Shape 134"/>
          <p:cNvSpPr>
            <a:spLocks noGrp="1"/>
          </p:cNvSpPr>
          <p:nvPr>
            <p:ph type="title"/>
          </p:nvPr>
        </p:nvSpPr>
        <p:spPr>
          <a:xfrm>
            <a:off x="324702" y="5263445"/>
            <a:ext cx="11787070" cy="1023273"/>
          </a:xfrm>
          <a:prstGeom prst="rect">
            <a:avLst/>
          </a:prstGeom>
        </p:spPr>
        <p:txBody>
          <a:bodyPr/>
          <a:lstStyle/>
          <a:p>
            <a:pPr algn="ctr"/>
            <a:r>
              <a:rPr dirty="0"/>
              <a:t>Artificial Neural Networks</a:t>
            </a:r>
          </a:p>
        </p:txBody>
      </p:sp>
      <p:sp>
        <p:nvSpPr>
          <p:cNvPr id="136" name="Shape 136"/>
          <p:cNvSpPr/>
          <p:nvPr/>
        </p:nvSpPr>
        <p:spPr>
          <a:xfrm rot="16200000">
            <a:off x="9406457" y="4017302"/>
            <a:ext cx="1865315"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4"/>
              </a:rPr>
              <a:t>http://bit.ly/2jjzFyt</a:t>
            </a:r>
          </a:p>
        </p:txBody>
      </p:sp>
    </p:spTree>
    <p:extLst>
      <p:ext uri="{BB962C8B-B14F-4D97-AF65-F5344CB8AC3E}">
        <p14:creationId xmlns:p14="http://schemas.microsoft.com/office/powerpoint/2010/main" val="13655965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rPr dirty="0"/>
              <a:t>An imitation of human’s brain</a:t>
            </a:r>
          </a:p>
        </p:txBody>
      </p:sp>
      <p:sp>
        <p:nvSpPr>
          <p:cNvPr id="141" name="Shape 141"/>
          <p:cNvSpPr>
            <a:spLocks noGrp="1"/>
          </p:cNvSpPr>
          <p:nvPr>
            <p:ph type="body" sz="quarter" idx="10"/>
          </p:nvPr>
        </p:nvSpPr>
        <p:spPr>
          <a:xfrm>
            <a:off x="274702" y="1439862"/>
            <a:ext cx="6172135" cy="5256238"/>
          </a:xfrm>
          <a:prstGeom prst="rect">
            <a:avLst/>
          </a:prstGeom>
        </p:spPr>
        <p:txBody>
          <a:bodyPr/>
          <a:lstStyle/>
          <a:p>
            <a:r>
              <a:rPr dirty="0"/>
              <a:t>Dense net of simple structures</a:t>
            </a:r>
          </a:p>
          <a:p>
            <a:r>
              <a:rPr dirty="0"/>
              <a:t>Around 100 billion neurons</a:t>
            </a:r>
          </a:p>
          <a:p>
            <a:r>
              <a:rPr dirty="0"/>
              <a:t>Each connected to ~10k other neurons</a:t>
            </a:r>
          </a:p>
          <a:p>
            <a:r>
              <a:rPr dirty="0"/>
              <a:t>10</a:t>
            </a:r>
            <a:r>
              <a:rPr baseline="31999" dirty="0"/>
              <a:t>15</a:t>
            </a:r>
            <a:r>
              <a:rPr dirty="0"/>
              <a:t> synaptic connections</a:t>
            </a:r>
          </a:p>
        </p:txBody>
      </p:sp>
      <p:pic>
        <p:nvPicPr>
          <p:cNvPr id="139" name="neurons.gif"/>
          <p:cNvPicPr>
            <a:picLocks noGrp="1"/>
          </p:cNvPicPr>
          <p:nvPr>
            <p:ph type="pic" idx="4294967295"/>
          </p:nvPr>
        </p:nvPicPr>
        <p:blipFill>
          <a:blip r:embed="rId3">
            <a:extLst/>
          </a:blip>
          <a:stretch>
            <a:fillRect/>
          </a:stretch>
        </p:blipFill>
        <p:spPr>
          <a:xfrm>
            <a:off x="6533649" y="1820862"/>
            <a:ext cx="5102225" cy="3419475"/>
          </a:xfrm>
          <a:prstGeom prst="rect">
            <a:avLst/>
          </a:prstGeom>
          <a:effectLst>
            <a:outerShdw blurRad="76200" dist="50800" dir="3180000" rotWithShape="0">
              <a:srgbClr val="000000">
                <a:alpha val="50000"/>
              </a:srgbClr>
            </a:outerShdw>
          </a:effectLst>
        </p:spPr>
      </p:pic>
      <p:sp>
        <p:nvSpPr>
          <p:cNvPr id="142" name="Shape 142"/>
          <p:cNvSpPr/>
          <p:nvPr/>
        </p:nvSpPr>
        <p:spPr>
          <a:xfrm rot="16200000">
            <a:off x="10742670" y="3559725"/>
            <a:ext cx="2057675"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4"/>
              </a:rPr>
              <a:t>http://bit.ly/2jc9mYw</a:t>
            </a:r>
          </a:p>
        </p:txBody>
      </p:sp>
    </p:spTree>
    <p:extLst>
      <p:ext uri="{BB962C8B-B14F-4D97-AF65-F5344CB8AC3E}">
        <p14:creationId xmlns:p14="http://schemas.microsoft.com/office/powerpoint/2010/main" val="142327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rPr dirty="0"/>
              <a:t>A neuron at work</a:t>
            </a:r>
          </a:p>
        </p:txBody>
      </p:sp>
      <p:sp>
        <p:nvSpPr>
          <p:cNvPr id="147" name="Shape 147"/>
          <p:cNvSpPr>
            <a:spLocks noGrp="1"/>
          </p:cNvSpPr>
          <p:nvPr>
            <p:ph type="body" sz="quarter" idx="10"/>
          </p:nvPr>
        </p:nvSpPr>
        <p:spPr>
          <a:xfrm>
            <a:off x="274702" y="1592262"/>
            <a:ext cx="6172135" cy="5103838"/>
          </a:xfrm>
          <a:prstGeom prst="rect">
            <a:avLst/>
          </a:prstGeom>
        </p:spPr>
        <p:txBody>
          <a:bodyPr/>
          <a:lstStyle/>
          <a:p>
            <a:pPr>
              <a:defRPr i="1">
                <a:latin typeface="Helvetica"/>
                <a:ea typeface="Helvetica"/>
                <a:cs typeface="Helvetica"/>
                <a:sym typeface="Helvetica"/>
              </a:defRPr>
            </a:pPr>
            <a:r>
              <a:rPr dirty="0"/>
              <a:t>Dendrites</a:t>
            </a:r>
            <a:r>
              <a:rPr i="0" dirty="0">
                <a:latin typeface="+mn-lt"/>
                <a:ea typeface="+mn-ea"/>
                <a:cs typeface="+mn-cs"/>
                <a:sym typeface="Helvetica Light"/>
              </a:rPr>
              <a:t> receive signals</a:t>
            </a:r>
          </a:p>
          <a:p>
            <a:r>
              <a:rPr dirty="0"/>
              <a:t>Neuron’s </a:t>
            </a:r>
            <a:r>
              <a:rPr i="1" dirty="0">
                <a:latin typeface="Helvetica"/>
                <a:ea typeface="Helvetica"/>
                <a:cs typeface="Helvetica"/>
                <a:sym typeface="Helvetica"/>
              </a:rPr>
              <a:t>cell body</a:t>
            </a:r>
            <a:r>
              <a:rPr dirty="0"/>
              <a:t> acts as an accumulator</a:t>
            </a:r>
          </a:p>
          <a:p>
            <a:r>
              <a:rPr dirty="0"/>
              <a:t>If energy level in the neuron’s body exceeds certain level it fires a short pulse through the </a:t>
            </a:r>
            <a:r>
              <a:rPr i="1" dirty="0">
                <a:latin typeface="Helvetica"/>
                <a:ea typeface="Helvetica"/>
                <a:cs typeface="Helvetica"/>
                <a:sym typeface="Helvetica"/>
              </a:rPr>
              <a:t>axon</a:t>
            </a:r>
            <a:r>
              <a:rPr dirty="0"/>
              <a:t> ended with </a:t>
            </a:r>
            <a:r>
              <a:rPr i="1" dirty="0">
                <a:latin typeface="Helvetica"/>
                <a:ea typeface="Helvetica"/>
                <a:cs typeface="Helvetica"/>
                <a:sym typeface="Helvetica"/>
              </a:rPr>
              <a:t>synaptic terminals </a:t>
            </a:r>
          </a:p>
        </p:txBody>
      </p:sp>
      <p:pic>
        <p:nvPicPr>
          <p:cNvPr id="145" name="neuronFire.gif"/>
          <p:cNvPicPr>
            <a:picLocks noGrp="1"/>
          </p:cNvPicPr>
          <p:nvPr>
            <p:ph type="pic" idx="4294967295"/>
          </p:nvPr>
        </p:nvPicPr>
        <p:blipFill>
          <a:blip r:embed="rId3">
            <a:extLst/>
          </a:blip>
          <a:stretch>
            <a:fillRect/>
          </a:stretch>
        </p:blipFill>
        <p:spPr>
          <a:xfrm>
            <a:off x="6581279" y="1592262"/>
            <a:ext cx="5129212" cy="3421063"/>
          </a:xfrm>
          <a:prstGeom prst="rect">
            <a:avLst/>
          </a:prstGeom>
          <a:effectLst>
            <a:outerShdw blurRad="76200" dist="50800" dir="3180000" rotWithShape="0">
              <a:srgbClr val="000000">
                <a:alpha val="50000"/>
              </a:srgbClr>
            </a:outerShdw>
          </a:effectLst>
        </p:spPr>
      </p:pic>
      <p:sp>
        <p:nvSpPr>
          <p:cNvPr id="148" name="Shape 148"/>
          <p:cNvSpPr/>
          <p:nvPr/>
        </p:nvSpPr>
        <p:spPr>
          <a:xfrm rot="16200000">
            <a:off x="10898217" y="3502017"/>
            <a:ext cx="1942259"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4"/>
              </a:rPr>
              <a:t>http://bit.ly/2jjGlNd</a:t>
            </a:r>
          </a:p>
        </p:txBody>
      </p:sp>
    </p:spTree>
    <p:extLst>
      <p:ext uri="{BB962C8B-B14F-4D97-AF65-F5344CB8AC3E}">
        <p14:creationId xmlns:p14="http://schemas.microsoft.com/office/powerpoint/2010/main" val="200487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p>
            <a:r>
              <a:t>Conceptual mathematical model</a:t>
            </a:r>
          </a:p>
        </p:txBody>
      </p:sp>
      <p:sp>
        <p:nvSpPr>
          <p:cNvPr id="152" name="Shape 152"/>
          <p:cNvSpPr>
            <a:spLocks noGrp="1"/>
          </p:cNvSpPr>
          <p:nvPr>
            <p:ph type="body" sz="quarter" idx="10"/>
          </p:nvPr>
        </p:nvSpPr>
        <p:spPr>
          <a:xfrm>
            <a:off x="263162" y="1998783"/>
            <a:ext cx="6217984" cy="3790268"/>
          </a:xfrm>
          <a:prstGeom prst="rect">
            <a:avLst/>
          </a:prstGeom>
        </p:spPr>
        <p:txBody>
          <a:bodyPr/>
          <a:lstStyle/>
          <a:p>
            <a:pPr marL="457200" indent="-457200">
              <a:buFont typeface="Arial" charset="0"/>
              <a:buChar char="•"/>
            </a:pPr>
            <a:r>
              <a:rPr dirty="0">
                <a:latin typeface="+mj-lt"/>
              </a:rPr>
              <a:t>Receives input from </a:t>
            </a:r>
            <a:r>
              <a:rPr i="1" dirty="0">
                <a:latin typeface="+mj-lt"/>
                <a:ea typeface="Helvetica"/>
                <a:cs typeface="Helvetica"/>
                <a:sym typeface="Helvetica"/>
              </a:rPr>
              <a:t>n</a:t>
            </a:r>
            <a:r>
              <a:rPr dirty="0">
                <a:latin typeface="+mj-lt"/>
              </a:rPr>
              <a:t> sources</a:t>
            </a:r>
          </a:p>
          <a:p>
            <a:pPr marL="457200" indent="-457200">
              <a:buFont typeface="Arial" charset="0"/>
              <a:buChar char="•"/>
            </a:pPr>
            <a:r>
              <a:rPr dirty="0">
                <a:latin typeface="+mj-lt"/>
              </a:rPr>
              <a:t>Computes weighted sum</a:t>
            </a:r>
          </a:p>
          <a:p>
            <a:pPr marL="457200" indent="-457200">
              <a:buFont typeface="Arial" charset="0"/>
              <a:buChar char="•"/>
            </a:pPr>
            <a:endParaRPr dirty="0">
              <a:latin typeface="+mj-lt"/>
            </a:endParaRPr>
          </a:p>
          <a:p>
            <a:pPr marL="457200" indent="-457200">
              <a:buFont typeface="Arial" charset="0"/>
              <a:buChar char="•"/>
            </a:pPr>
            <a:r>
              <a:rPr dirty="0">
                <a:latin typeface="+mj-lt"/>
              </a:rPr>
              <a:t>Passes through an </a:t>
            </a:r>
            <a:r>
              <a:rPr i="1" dirty="0">
                <a:latin typeface="+mj-lt"/>
                <a:ea typeface="Helvetica"/>
                <a:cs typeface="Helvetica"/>
                <a:sym typeface="Helvetica"/>
              </a:rPr>
              <a:t>activation function</a:t>
            </a:r>
          </a:p>
          <a:p>
            <a:pPr marL="457200" indent="-457200">
              <a:buFont typeface="Arial" charset="0"/>
              <a:buChar char="•"/>
            </a:pPr>
            <a:r>
              <a:rPr dirty="0">
                <a:latin typeface="+mj-lt"/>
              </a:rPr>
              <a:t>Sends the signal to </a:t>
            </a:r>
            <a:r>
              <a:rPr i="1" dirty="0">
                <a:latin typeface="+mj-lt"/>
                <a:ea typeface="Helvetica"/>
                <a:cs typeface="Helvetica"/>
                <a:sym typeface="Helvetica"/>
              </a:rPr>
              <a:t>m</a:t>
            </a:r>
            <a:r>
              <a:rPr dirty="0">
                <a:latin typeface="+mj-lt"/>
              </a:rPr>
              <a:t> succeeding neurons</a:t>
            </a:r>
          </a:p>
        </p:txBody>
      </p:sp>
      <p:grpSp>
        <p:nvGrpSpPr>
          <p:cNvPr id="176" name="Group 176"/>
          <p:cNvGrpSpPr/>
          <p:nvPr/>
        </p:nvGrpSpPr>
        <p:grpSpPr>
          <a:xfrm>
            <a:off x="6668966" y="2927162"/>
            <a:ext cx="4990800" cy="1766562"/>
            <a:chOff x="0" y="0"/>
            <a:chExt cx="9786770" cy="3464159"/>
          </a:xfrm>
        </p:grpSpPr>
        <p:pic>
          <p:nvPicPr>
            <p:cNvPr id="153"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1072" y="1184966"/>
              <a:ext cx="2026468" cy="1295401"/>
            </a:xfrm>
            <a:prstGeom prst="rect">
              <a:avLst/>
            </a:prstGeom>
            <a:ln w="12700" cap="flat">
              <a:noFill/>
              <a:miter lim="400000"/>
            </a:ln>
            <a:effectLst/>
          </p:spPr>
        </p:pic>
        <p:pic>
          <p:nvPicPr>
            <p:cNvPr id="154" name="pasted-ima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889" y="2745360"/>
              <a:ext cx="520701" cy="399205"/>
            </a:xfrm>
            <a:prstGeom prst="rect">
              <a:avLst/>
            </a:prstGeom>
            <a:ln w="12700" cap="flat">
              <a:noFill/>
              <a:miter lim="400000"/>
            </a:ln>
            <a:effectLst/>
          </p:spPr>
        </p:pic>
        <p:pic>
          <p:nvPicPr>
            <p:cNvPr id="155" name="pasted-imag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053" y="1507308"/>
              <a:ext cx="520701" cy="388460"/>
            </a:xfrm>
            <a:prstGeom prst="rect">
              <a:avLst/>
            </a:prstGeom>
            <a:ln w="12700" cap="flat">
              <a:noFill/>
              <a:miter lim="400000"/>
            </a:ln>
            <a:effectLst/>
          </p:spPr>
        </p:pic>
        <p:pic>
          <p:nvPicPr>
            <p:cNvPr id="156" name="pasted-imag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2066" y="996136"/>
              <a:ext cx="520701" cy="431206"/>
            </a:xfrm>
            <a:prstGeom prst="rect">
              <a:avLst/>
            </a:prstGeom>
            <a:ln w="12700" cap="flat">
              <a:noFill/>
              <a:miter lim="400000"/>
            </a:ln>
            <a:effectLst/>
          </p:spPr>
        </p:pic>
        <p:pic>
          <p:nvPicPr>
            <p:cNvPr id="157" name="pasted-imag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8269" y="448605"/>
              <a:ext cx="522988" cy="477903"/>
            </a:xfrm>
            <a:prstGeom prst="rect">
              <a:avLst/>
            </a:prstGeom>
            <a:ln w="12700" cap="flat">
              <a:noFill/>
              <a:miter lim="400000"/>
            </a:ln>
            <a:effectLst/>
          </p:spPr>
        </p:pic>
        <p:sp>
          <p:nvSpPr>
            <p:cNvPr id="158" name="Shape 158"/>
            <p:cNvSpPr/>
            <p:nvPr/>
          </p:nvSpPr>
          <p:spPr>
            <a:xfrm>
              <a:off x="1802914" y="1197666"/>
              <a:ext cx="1270001" cy="1270001"/>
            </a:xfrm>
            <a:prstGeom prst="ellipse">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59" name="Shape 159"/>
            <p:cNvSpPr/>
            <p:nvPr/>
          </p:nvSpPr>
          <p:spPr>
            <a:xfrm>
              <a:off x="131651" y="406912"/>
              <a:ext cx="1638948" cy="83599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60" name="Shape 160"/>
            <p:cNvSpPr/>
            <p:nvPr/>
          </p:nvSpPr>
          <p:spPr>
            <a:xfrm>
              <a:off x="3097" y="1146921"/>
              <a:ext cx="1641540" cy="385245"/>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61" name="Shape 161"/>
            <p:cNvSpPr/>
            <p:nvPr/>
          </p:nvSpPr>
          <p:spPr>
            <a:xfrm>
              <a:off x="0" y="1832666"/>
              <a:ext cx="1644835"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62" name="Shape 162"/>
            <p:cNvSpPr/>
            <p:nvPr/>
          </p:nvSpPr>
          <p:spPr>
            <a:xfrm flipV="1">
              <a:off x="822416"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sp>
          <p:nvSpPr>
            <p:cNvPr id="163" name="Shape 163"/>
            <p:cNvSpPr/>
            <p:nvPr/>
          </p:nvSpPr>
          <p:spPr>
            <a:xfrm flipV="1">
              <a:off x="130035" y="2439072"/>
              <a:ext cx="1640659" cy="58256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pic>
          <p:nvPicPr>
            <p:cNvPr id="164" name="pasted-image.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065843" y="1346891"/>
              <a:ext cx="744289" cy="971587"/>
            </a:xfrm>
            <a:prstGeom prst="rect">
              <a:avLst/>
            </a:prstGeom>
            <a:ln w="12700" cap="flat">
              <a:noFill/>
              <a:miter lim="400000"/>
            </a:ln>
            <a:effectLst/>
          </p:spPr>
        </p:pic>
        <p:sp>
          <p:nvSpPr>
            <p:cNvPr id="165" name="Shape 165"/>
            <p:cNvSpPr/>
            <p:nvPr/>
          </p:nvSpPr>
          <p:spPr>
            <a:xfrm>
              <a:off x="3220660" y="1832666"/>
              <a:ext cx="1644836"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66" name="Shape 166"/>
            <p:cNvSpPr/>
            <p:nvPr/>
          </p:nvSpPr>
          <p:spPr>
            <a:xfrm>
              <a:off x="5076773" y="1026654"/>
              <a:ext cx="2076144" cy="1612026"/>
            </a:xfrm>
            <a:prstGeom prst="roundRect">
              <a:avLst>
                <a:gd name="adj" fmla="val 15000"/>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67" name="Shape 167"/>
            <p:cNvSpPr/>
            <p:nvPr/>
          </p:nvSpPr>
          <p:spPr>
            <a:xfrm flipH="1">
              <a:off x="7370022" y="263901"/>
              <a:ext cx="1638947" cy="83599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168" name="Shape 168"/>
            <p:cNvSpPr/>
            <p:nvPr/>
          </p:nvSpPr>
          <p:spPr>
            <a:xfrm flipH="1">
              <a:off x="7367094" y="1028680"/>
              <a:ext cx="1641540" cy="385245"/>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169" name="Shape 169"/>
            <p:cNvSpPr/>
            <p:nvPr/>
          </p:nvSpPr>
          <p:spPr>
            <a:xfrm flipH="1" flipV="1">
              <a:off x="7364193" y="1832666"/>
              <a:ext cx="1644836" cy="1"/>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170" name="Shape 170"/>
            <p:cNvSpPr/>
            <p:nvPr/>
          </p:nvSpPr>
          <p:spPr>
            <a:xfrm flipH="1" flipV="1">
              <a:off x="7368443" y="2566088"/>
              <a:ext cx="1640659" cy="58256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171" name="Shape 171"/>
            <p:cNvSpPr/>
            <p:nvPr/>
          </p:nvSpPr>
          <p:spPr>
            <a:xfrm flipV="1">
              <a:off x="8186610"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pic>
          <p:nvPicPr>
            <p:cNvPr id="172" name="pasted-imag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07546" y="0"/>
              <a:ext cx="520701" cy="556203"/>
            </a:xfrm>
            <a:prstGeom prst="rect">
              <a:avLst/>
            </a:prstGeom>
            <a:ln w="12700" cap="flat">
              <a:noFill/>
              <a:miter lim="400000"/>
            </a:ln>
            <a:effectLst/>
          </p:spPr>
        </p:pic>
        <p:pic>
          <p:nvPicPr>
            <p:cNvPr id="173" name="pasted-imag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07546" y="790121"/>
              <a:ext cx="520701" cy="544369"/>
            </a:xfrm>
            <a:prstGeom prst="rect">
              <a:avLst/>
            </a:prstGeom>
            <a:ln w="12700" cap="flat">
              <a:noFill/>
              <a:miter lim="400000"/>
            </a:ln>
            <a:effectLst/>
          </p:spPr>
        </p:pic>
        <p:pic>
          <p:nvPicPr>
            <p:cNvPr id="174" name="pasted-imag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12175" y="1590067"/>
              <a:ext cx="520701" cy="485199"/>
            </a:xfrm>
            <a:prstGeom prst="rect">
              <a:avLst/>
            </a:prstGeom>
            <a:ln w="12700" cap="flat">
              <a:noFill/>
              <a:miter lim="400000"/>
            </a:ln>
            <a:effectLst/>
          </p:spPr>
        </p:pic>
        <p:pic>
          <p:nvPicPr>
            <p:cNvPr id="175" name="pasted-image.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16425" y="2981559"/>
              <a:ext cx="570346" cy="482601"/>
            </a:xfrm>
            <a:prstGeom prst="rect">
              <a:avLst/>
            </a:prstGeom>
            <a:ln w="12700" cap="flat">
              <a:noFill/>
              <a:miter lim="400000"/>
            </a:ln>
            <a:effectLst/>
          </p:spPr>
        </p:pic>
      </p:grpSp>
      <p:pic>
        <p:nvPicPr>
          <p:cNvPr id="177" name="pasted-image.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43378" y="3145631"/>
            <a:ext cx="3985223" cy="440397"/>
          </a:xfrm>
          <a:prstGeom prst="rect">
            <a:avLst/>
          </a:prstGeom>
          <a:ln w="12700">
            <a:miter lim="400000"/>
          </a:ln>
        </p:spPr>
      </p:pic>
    </p:spTree>
    <p:extLst>
      <p:ext uri="{BB962C8B-B14F-4D97-AF65-F5344CB8AC3E}">
        <p14:creationId xmlns:p14="http://schemas.microsoft.com/office/powerpoint/2010/main" val="19092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prstGeom prst="rect">
            <a:avLst/>
          </a:prstGeom>
        </p:spPr>
        <p:txBody>
          <a:bodyPr/>
          <a:lstStyle/>
          <a:p>
            <a:r>
              <a:t>Activation functions</a:t>
            </a:r>
          </a:p>
        </p:txBody>
      </p:sp>
      <p:sp>
        <p:nvSpPr>
          <p:cNvPr id="182" name="Shape 182"/>
          <p:cNvSpPr>
            <a:spLocks noGrp="1"/>
          </p:cNvSpPr>
          <p:nvPr>
            <p:ph type="body" sz="quarter" idx="10"/>
          </p:nvPr>
        </p:nvSpPr>
        <p:spPr>
          <a:xfrm>
            <a:off x="177947" y="2811462"/>
            <a:ext cx="6553199" cy="2114425"/>
          </a:xfrm>
          <a:prstGeom prst="rect">
            <a:avLst/>
          </a:prstGeom>
        </p:spPr>
        <p:txBody>
          <a:bodyPr/>
          <a:lstStyle/>
          <a:p>
            <a:pPr marL="457200" indent="-457200">
              <a:buFont typeface="Arial" charset="0"/>
              <a:buChar char="•"/>
            </a:pPr>
            <a:r>
              <a:rPr dirty="0">
                <a:latin typeface="+mj-lt"/>
              </a:rPr>
              <a:t>Bias (threshold) activation function was proposed first</a:t>
            </a:r>
          </a:p>
          <a:p>
            <a:pPr marL="457200" indent="-457200">
              <a:buFont typeface="Arial" charset="0"/>
              <a:buChar char="•"/>
            </a:pPr>
            <a:r>
              <a:rPr dirty="0">
                <a:latin typeface="+mj-lt"/>
              </a:rPr>
              <a:t>Sigmoid and tanh introduce non-linearity with different codomains</a:t>
            </a:r>
          </a:p>
        </p:txBody>
      </p:sp>
      <p:pic>
        <p:nvPicPr>
          <p:cNvPr id="180" name="activationFunctions.png"/>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a:fillRect/>
          </a:stretch>
        </p:blipFill>
        <p:spPr>
          <a:xfrm>
            <a:off x="7139766" y="1668462"/>
            <a:ext cx="5024437" cy="4695825"/>
          </a:xfrm>
          <a:prstGeom prst="rect">
            <a:avLst/>
          </a:prstGeom>
        </p:spPr>
      </p:pic>
    </p:spTree>
    <p:extLst>
      <p:ext uri="{BB962C8B-B14F-4D97-AF65-F5344CB8AC3E}">
        <p14:creationId xmlns:p14="http://schemas.microsoft.com/office/powerpoint/2010/main" val="105875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r>
              <a:t>Artificial Neural Network</a:t>
            </a:r>
          </a:p>
        </p:txBody>
      </p:sp>
      <p:sp>
        <p:nvSpPr>
          <p:cNvPr id="186" name="Shape 186"/>
          <p:cNvSpPr>
            <a:spLocks noGrp="1"/>
          </p:cNvSpPr>
          <p:nvPr>
            <p:ph type="body" sz="quarter" idx="10"/>
          </p:nvPr>
        </p:nvSpPr>
        <p:spPr>
          <a:xfrm>
            <a:off x="350837" y="1439862"/>
            <a:ext cx="6553199" cy="4118050"/>
          </a:xfrm>
          <a:prstGeom prst="rect">
            <a:avLst/>
          </a:prstGeom>
        </p:spPr>
        <p:txBody>
          <a:bodyPr/>
          <a:lstStyle/>
          <a:p>
            <a:pPr marL="571500" indent="-571500">
              <a:buFont typeface="Arial" charset="0"/>
              <a:buChar char="•"/>
            </a:pPr>
            <a:r>
              <a:rPr dirty="0"/>
              <a:t>A layer is a set of neurons</a:t>
            </a:r>
          </a:p>
          <a:p>
            <a:pPr marL="571500" indent="-571500">
              <a:buFont typeface="Arial" charset="0"/>
              <a:buChar char="•"/>
            </a:pPr>
            <a:r>
              <a:rPr dirty="0"/>
              <a:t>Typically consists of input, hidden and output layers</a:t>
            </a:r>
          </a:p>
          <a:p>
            <a:pPr marL="571500" indent="-571500">
              <a:buFont typeface="Arial" charset="0"/>
              <a:buChar char="•"/>
            </a:pPr>
            <a:r>
              <a:rPr dirty="0"/>
              <a:t>Input layer acts as an interface</a:t>
            </a:r>
          </a:p>
          <a:p>
            <a:pPr marL="571500" indent="-571500">
              <a:buFont typeface="Arial" charset="0"/>
              <a:buChar char="•"/>
            </a:pPr>
            <a:r>
              <a:rPr dirty="0"/>
              <a:t>The neurons in hidden layer(s) and the output modify data</a:t>
            </a:r>
          </a:p>
          <a:p>
            <a:pPr marL="571500" indent="-571500">
              <a:buFont typeface="Arial" charset="0"/>
              <a:buChar char="•"/>
            </a:pPr>
            <a:r>
              <a:rPr dirty="0"/>
              <a:t>A black-box model</a:t>
            </a:r>
          </a:p>
        </p:txBody>
      </p:sp>
      <p:pic>
        <p:nvPicPr>
          <p:cNvPr id="187" name="pasted-image.pdf"/>
          <p:cNvPicPr>
            <a:picLocks noChangeAspect="1"/>
          </p:cNvPicPr>
          <p:nvPr/>
        </p:nvPicPr>
        <p:blipFill>
          <a:blip r:embed="rId3">
            <a:extLst/>
          </a:blip>
          <a:stretch>
            <a:fillRect/>
          </a:stretch>
        </p:blipFill>
        <p:spPr>
          <a:xfrm>
            <a:off x="7285037" y="2049462"/>
            <a:ext cx="4572000" cy="3621523"/>
          </a:xfrm>
          <a:prstGeom prst="rect">
            <a:avLst/>
          </a:prstGeom>
          <a:ln w="12700">
            <a:miter lim="400000"/>
          </a:ln>
        </p:spPr>
      </p:pic>
    </p:spTree>
    <p:extLst>
      <p:ext uri="{BB962C8B-B14F-4D97-AF65-F5344CB8AC3E}">
        <p14:creationId xmlns:p14="http://schemas.microsoft.com/office/powerpoint/2010/main" val="39368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274702" y="1211287"/>
            <a:ext cx="11888787" cy="4339650"/>
          </a:xfrm>
        </p:spPr>
        <p:txBody>
          <a:bodyPr/>
          <a:lstStyle/>
          <a:p>
            <a:r>
              <a:rPr lang="en-US" dirty="0" smtClean="0"/>
              <a:t>What </a:t>
            </a:r>
            <a:r>
              <a:rPr lang="en-US" dirty="0"/>
              <a:t>is Deep Learning?</a:t>
            </a:r>
          </a:p>
          <a:p>
            <a:r>
              <a:rPr lang="en-US" dirty="0"/>
              <a:t>A primer on feature learning</a:t>
            </a:r>
          </a:p>
          <a:p>
            <a:r>
              <a:rPr lang="en-US" dirty="0"/>
              <a:t>What is feature engineering?</a:t>
            </a:r>
          </a:p>
          <a:p>
            <a:r>
              <a:rPr lang="en-US" dirty="0"/>
              <a:t>What is TensorFlow</a:t>
            </a:r>
            <a:r>
              <a:rPr lang="en-US" dirty="0" smtClean="0"/>
              <a:t>?</a:t>
            </a:r>
          </a:p>
          <a:p>
            <a:r>
              <a:rPr lang="en-US" dirty="0"/>
              <a:t>Build a Deep Learning model to recognize objects in </a:t>
            </a:r>
            <a:r>
              <a:rPr lang="en-US" dirty="0" smtClean="0"/>
              <a:t>images</a:t>
            </a:r>
            <a:endParaRPr lang="en-US" dirty="0"/>
          </a:p>
          <a:p>
            <a:r>
              <a:rPr lang="en-US" dirty="0"/>
              <a:t>Introducing TensorFrames</a:t>
            </a:r>
          </a:p>
          <a:p>
            <a:r>
              <a:rPr lang="en-US" dirty="0"/>
              <a:t>TensorFrames – </a:t>
            </a:r>
            <a:r>
              <a:rPr lang="en-US"/>
              <a:t>quick </a:t>
            </a:r>
            <a:r>
              <a:rPr lang="en-US" smtClean="0"/>
              <a:t>start</a:t>
            </a:r>
          </a:p>
        </p:txBody>
      </p:sp>
    </p:spTree>
    <p:extLst>
      <p:ext uri="{BB962C8B-B14F-4D97-AF65-F5344CB8AC3E}">
        <p14:creationId xmlns:p14="http://schemas.microsoft.com/office/powerpoint/2010/main" val="3632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neural networks</a:t>
            </a:r>
            <a:endParaRPr lang="en-US" dirty="0"/>
          </a:p>
        </p:txBody>
      </p:sp>
      <p:pic>
        <p:nvPicPr>
          <p:cNvPr id="5" name="Picture 4"/>
          <p:cNvPicPr>
            <a:picLocks noChangeAspect="1"/>
          </p:cNvPicPr>
          <p:nvPr/>
        </p:nvPicPr>
        <p:blipFill>
          <a:blip r:embed="rId2"/>
          <a:stretch>
            <a:fillRect/>
          </a:stretch>
        </p:blipFill>
        <p:spPr>
          <a:xfrm>
            <a:off x="503237" y="3116262"/>
            <a:ext cx="2829791" cy="3276600"/>
          </a:xfrm>
          <a:prstGeom prst="rect">
            <a:avLst/>
          </a:prstGeom>
        </p:spPr>
      </p:pic>
      <p:sp>
        <p:nvSpPr>
          <p:cNvPr id="6" name="TextBox 5"/>
          <p:cNvSpPr txBox="1"/>
          <p:nvPr/>
        </p:nvSpPr>
        <p:spPr>
          <a:xfrm>
            <a:off x="346451" y="2082133"/>
            <a:ext cx="3143361" cy="1034129"/>
          </a:xfrm>
          <a:prstGeom prst="rect">
            <a:avLst/>
          </a:prstGeom>
          <a:noFill/>
        </p:spPr>
        <p:txBody>
          <a:bodyPr wrap="none" lIns="182880" tIns="146304" rIns="182880" bIns="146304" rtlCol="0">
            <a:spAutoFit/>
          </a:bodyPr>
          <a:lstStyle/>
          <a:p>
            <a:pPr algn="ctr"/>
            <a:r>
              <a:rPr lang="en-US" sz="2400" dirty="0">
                <a:latin typeface="+mj-lt"/>
              </a:rPr>
              <a:t>Single- or multi-layer </a:t>
            </a:r>
            <a:endParaRPr lang="en-US" sz="2400" dirty="0" smtClean="0">
              <a:latin typeface="+mj-lt"/>
            </a:endParaRPr>
          </a:p>
          <a:p>
            <a:pPr algn="ctr"/>
            <a:r>
              <a:rPr lang="en-US" sz="2400" dirty="0" smtClean="0">
                <a:latin typeface="+mj-lt"/>
                <a:hlinkClick r:id="rId3"/>
              </a:rPr>
              <a:t>feedforward </a:t>
            </a:r>
            <a:r>
              <a:rPr lang="en-US" sz="2400" dirty="0">
                <a:latin typeface="+mj-lt"/>
                <a:hlinkClick r:id="rId3"/>
              </a:rPr>
              <a:t>networks</a:t>
            </a:r>
            <a:endParaRPr lang="en-US" sz="2400" dirty="0">
              <a:latin typeface="+mj-lt"/>
            </a:endParaRPr>
          </a:p>
        </p:txBody>
      </p:sp>
      <p:pic>
        <p:nvPicPr>
          <p:cNvPr id="7" name="Picture 6"/>
          <p:cNvPicPr>
            <a:picLocks noChangeAspect="1"/>
          </p:cNvPicPr>
          <p:nvPr/>
        </p:nvPicPr>
        <p:blipFill>
          <a:blip r:embed="rId4"/>
          <a:stretch>
            <a:fillRect/>
          </a:stretch>
        </p:blipFill>
        <p:spPr>
          <a:xfrm>
            <a:off x="8220811" y="3725862"/>
            <a:ext cx="3943392" cy="1582317"/>
          </a:xfrm>
          <a:prstGeom prst="rect">
            <a:avLst/>
          </a:prstGeom>
        </p:spPr>
      </p:pic>
      <p:sp>
        <p:nvSpPr>
          <p:cNvPr id="8" name="TextBox 7"/>
          <p:cNvSpPr txBox="1"/>
          <p:nvPr/>
        </p:nvSpPr>
        <p:spPr>
          <a:xfrm>
            <a:off x="8203348" y="2456647"/>
            <a:ext cx="376930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5"/>
              </a:rPr>
              <a:t>Recurrent Neural Networks</a:t>
            </a:r>
            <a:endParaRPr lang="en-US" sz="2400" dirty="0" smtClean="0">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6"/>
          <a:stretch>
            <a:fillRect/>
          </a:stretch>
        </p:blipFill>
        <p:spPr>
          <a:xfrm>
            <a:off x="3761651" y="3497262"/>
            <a:ext cx="4030536" cy="2272116"/>
          </a:xfrm>
          <a:prstGeom prst="rect">
            <a:avLst/>
          </a:prstGeom>
        </p:spPr>
      </p:pic>
      <p:sp>
        <p:nvSpPr>
          <p:cNvPr id="10" name="TextBox 9"/>
          <p:cNvSpPr txBox="1"/>
          <p:nvPr/>
        </p:nvSpPr>
        <p:spPr>
          <a:xfrm>
            <a:off x="4465637" y="2456647"/>
            <a:ext cx="308481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7"/>
              </a:rPr>
              <a:t>Radial Basis Function</a:t>
            </a:r>
            <a:endParaRPr lang="en-US" sz="2400" dirty="0" smtClean="0">
              <a:gradFill>
                <a:gsLst>
                  <a:gs pos="2917">
                    <a:schemeClr val="tx1"/>
                  </a:gs>
                  <a:gs pos="30000">
                    <a:schemeClr val="tx1"/>
                  </a:gs>
                </a:gsLst>
                <a:lin ang="5400000" scaled="0"/>
              </a:gradFill>
              <a:latin typeface="+mj-lt"/>
            </a:endParaRPr>
          </a:p>
        </p:txBody>
      </p:sp>
      <p:sp>
        <p:nvSpPr>
          <p:cNvPr id="11" name="TextBox 10"/>
          <p:cNvSpPr txBox="1"/>
          <p:nvPr/>
        </p:nvSpPr>
        <p:spPr>
          <a:xfrm>
            <a:off x="9892894" y="13298"/>
            <a:ext cx="2543581"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smtClean="0">
                <a:gradFill>
                  <a:gsLst>
                    <a:gs pos="2917">
                      <a:schemeClr val="tx1"/>
                    </a:gs>
                    <a:gs pos="30000">
                      <a:schemeClr val="tx1"/>
                    </a:gs>
                  </a:gsLst>
                  <a:lin ang="5400000" scaled="0"/>
                </a:gradFill>
                <a:latin typeface="+mj-lt"/>
              </a:rPr>
              <a:t>Image sources linked</a:t>
            </a:r>
          </a:p>
        </p:txBody>
      </p:sp>
      <p:sp>
        <p:nvSpPr>
          <p:cNvPr id="12" name="TextBox 11"/>
          <p:cNvSpPr txBox="1"/>
          <p:nvPr/>
        </p:nvSpPr>
        <p:spPr>
          <a:xfrm>
            <a:off x="346451" y="1212849"/>
            <a:ext cx="1995931"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smtClean="0">
                <a:gradFill>
                  <a:gsLst>
                    <a:gs pos="2917">
                      <a:schemeClr val="tx1"/>
                    </a:gs>
                    <a:gs pos="30000">
                      <a:schemeClr val="tx1"/>
                    </a:gs>
                  </a:gsLst>
                  <a:lin ang="5400000" scaled="0"/>
                </a:gradFill>
                <a:latin typeface="+mj-lt"/>
              </a:rPr>
              <a:t>Some examples</a:t>
            </a:r>
          </a:p>
        </p:txBody>
      </p:sp>
    </p:spTree>
    <p:extLst>
      <p:ext uri="{BB962C8B-B14F-4D97-AF65-F5344CB8AC3E}">
        <p14:creationId xmlns:p14="http://schemas.microsoft.com/office/powerpoint/2010/main" val="2116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p>
            <a:r>
              <a:t>Learning</a:t>
            </a:r>
          </a:p>
        </p:txBody>
      </p:sp>
      <p:pic>
        <p:nvPicPr>
          <p:cNvPr id="2" name="Picture 1"/>
          <p:cNvPicPr>
            <a:picLocks noChangeAspect="1"/>
          </p:cNvPicPr>
          <p:nvPr/>
        </p:nvPicPr>
        <p:blipFill>
          <a:blip r:embed="rId3"/>
          <a:stretch>
            <a:fillRect/>
          </a:stretch>
        </p:blipFill>
        <p:spPr>
          <a:xfrm>
            <a:off x="1555804" y="1840712"/>
            <a:ext cx="5245679" cy="2570302"/>
          </a:xfrm>
          <a:prstGeom prst="rect">
            <a:avLst/>
          </a:prstGeom>
        </p:spPr>
      </p:pic>
      <p:pic>
        <p:nvPicPr>
          <p:cNvPr id="4" name="Picture 3"/>
          <p:cNvPicPr>
            <a:picLocks noChangeAspect="1"/>
          </p:cNvPicPr>
          <p:nvPr/>
        </p:nvPicPr>
        <p:blipFill>
          <a:blip r:embed="rId4"/>
          <a:stretch>
            <a:fillRect/>
          </a:stretch>
        </p:blipFill>
        <p:spPr>
          <a:xfrm>
            <a:off x="583245" y="5094938"/>
            <a:ext cx="6218238" cy="1678924"/>
          </a:xfrm>
          <a:prstGeom prst="rect">
            <a:avLst/>
          </a:prstGeom>
        </p:spPr>
      </p:pic>
      <p:pic>
        <p:nvPicPr>
          <p:cNvPr id="5" name="Picture 4"/>
          <p:cNvPicPr>
            <a:picLocks noChangeAspect="1"/>
          </p:cNvPicPr>
          <p:nvPr/>
        </p:nvPicPr>
        <p:blipFill>
          <a:blip r:embed="rId5"/>
          <a:stretch>
            <a:fillRect/>
          </a:stretch>
        </p:blipFill>
        <p:spPr>
          <a:xfrm>
            <a:off x="7666036" y="2838011"/>
            <a:ext cx="4139045" cy="3035300"/>
          </a:xfrm>
          <a:prstGeom prst="rect">
            <a:avLst/>
          </a:prstGeom>
        </p:spPr>
      </p:pic>
      <p:sp>
        <p:nvSpPr>
          <p:cNvPr id="7" name="TextBox 6"/>
          <p:cNvSpPr txBox="1"/>
          <p:nvPr/>
        </p:nvSpPr>
        <p:spPr>
          <a:xfrm>
            <a:off x="8064300" y="1982211"/>
            <a:ext cx="33425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latin typeface="+mj-lt"/>
                <a:hlinkClick r:id="rId6"/>
              </a:rPr>
              <a:t>Memory based learning</a:t>
            </a:r>
            <a:endParaRPr lang="en-US" sz="2400" dirty="0" smtClean="0">
              <a:gradFill>
                <a:gsLst>
                  <a:gs pos="2917">
                    <a:schemeClr val="tx1"/>
                  </a:gs>
                  <a:gs pos="30000">
                    <a:schemeClr val="tx1"/>
                  </a:gs>
                </a:gsLst>
                <a:lin ang="5400000" scaled="0"/>
              </a:gradFill>
              <a:latin typeface="+mj-lt"/>
            </a:endParaRPr>
          </a:p>
        </p:txBody>
      </p:sp>
      <p:sp>
        <p:nvSpPr>
          <p:cNvPr id="9" name="TextBox 8"/>
          <p:cNvSpPr txBox="1"/>
          <p:nvPr/>
        </p:nvSpPr>
        <p:spPr>
          <a:xfrm>
            <a:off x="341467" y="4522427"/>
            <a:ext cx="6701792" cy="664797"/>
          </a:xfrm>
          <a:prstGeom prst="rect">
            <a:avLst/>
          </a:prstGeom>
          <a:noFill/>
        </p:spPr>
        <p:txBody>
          <a:bodyPr wrap="square" lIns="182880" tIns="146304" rIns="182880" bIns="146304" rtlCol="0">
            <a:spAutoFit/>
          </a:bodyPr>
          <a:lstStyle/>
          <a:p>
            <a:pPr algn="ctr"/>
            <a:r>
              <a:rPr lang="en-US" sz="2400" dirty="0">
                <a:latin typeface="+mj-lt"/>
                <a:hlinkClick r:id="rId7"/>
              </a:rPr>
              <a:t>Self-organizing maps</a:t>
            </a:r>
            <a:r>
              <a:rPr lang="en-US" sz="2400" dirty="0">
                <a:latin typeface="+mj-lt"/>
              </a:rPr>
              <a:t> </a:t>
            </a:r>
            <a:r>
              <a:rPr lang="en-US" sz="2400" dirty="0" smtClean="0">
                <a:latin typeface="+mj-lt"/>
              </a:rPr>
              <a:t>(</a:t>
            </a:r>
            <a:r>
              <a:rPr lang="en-US" sz="2400" dirty="0">
                <a:latin typeface="+mj-lt"/>
              </a:rPr>
              <a:t>competitive learning</a:t>
            </a:r>
            <a:r>
              <a:rPr lang="en-US" sz="2400" dirty="0" smtClean="0">
                <a:latin typeface="+mj-lt"/>
              </a:rPr>
              <a:t>)</a:t>
            </a:r>
            <a:endParaRPr lang="en-US" sz="2400" dirty="0">
              <a:latin typeface="+mj-lt"/>
            </a:endParaRPr>
          </a:p>
        </p:txBody>
      </p:sp>
      <p:sp>
        <p:nvSpPr>
          <p:cNvPr id="10" name="TextBox 9"/>
          <p:cNvSpPr txBox="1"/>
          <p:nvPr/>
        </p:nvSpPr>
        <p:spPr>
          <a:xfrm>
            <a:off x="2422131" y="1415367"/>
            <a:ext cx="2468881"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latin typeface="+mj-lt"/>
                <a:hlinkClick r:id="rId8"/>
              </a:rPr>
              <a:t>Backpropagation</a:t>
            </a:r>
            <a:endParaRPr lang="en-US" sz="2400" dirty="0">
              <a:latin typeface="+mj-lt"/>
            </a:endParaRPr>
          </a:p>
        </p:txBody>
      </p:sp>
      <p:sp>
        <p:nvSpPr>
          <p:cNvPr id="12" name="TextBox 11"/>
          <p:cNvSpPr txBox="1"/>
          <p:nvPr/>
        </p:nvSpPr>
        <p:spPr>
          <a:xfrm>
            <a:off x="9892894" y="13298"/>
            <a:ext cx="2543581"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smtClean="0">
                <a:gradFill>
                  <a:gsLst>
                    <a:gs pos="2917">
                      <a:schemeClr val="tx1"/>
                    </a:gs>
                    <a:gs pos="30000">
                      <a:schemeClr val="tx1"/>
                    </a:gs>
                  </a:gsLst>
                  <a:lin ang="5400000" scaled="0"/>
                </a:gradFill>
                <a:latin typeface="+mj-lt"/>
              </a:rPr>
              <a:t>Image sources linked</a:t>
            </a:r>
          </a:p>
        </p:txBody>
      </p:sp>
      <p:sp>
        <p:nvSpPr>
          <p:cNvPr id="16" name="TextBox 15"/>
          <p:cNvSpPr txBox="1"/>
          <p:nvPr/>
        </p:nvSpPr>
        <p:spPr>
          <a:xfrm>
            <a:off x="346451" y="1212849"/>
            <a:ext cx="1995931" cy="572464"/>
          </a:xfrm>
          <a:prstGeom prst="rect">
            <a:avLst/>
          </a:prstGeom>
          <a:noFill/>
        </p:spPr>
        <p:txBody>
          <a:bodyPr wrap="none" lIns="182880" tIns="146304" rIns="182880" bIns="146304" rtlCol="0">
            <a:spAutoFit/>
          </a:bodyPr>
          <a:lstStyle/>
          <a:p>
            <a:pPr>
              <a:lnSpc>
                <a:spcPct val="90000"/>
              </a:lnSpc>
              <a:spcAft>
                <a:spcPts val="600"/>
              </a:spcAft>
            </a:pPr>
            <a:r>
              <a:rPr lang="en-US" sz="2000" i="1" dirty="0" smtClean="0">
                <a:gradFill>
                  <a:gsLst>
                    <a:gs pos="2917">
                      <a:schemeClr val="tx1"/>
                    </a:gs>
                    <a:gs pos="30000">
                      <a:schemeClr val="tx1"/>
                    </a:gs>
                  </a:gsLst>
                  <a:lin ang="5400000" scaled="0"/>
                </a:gradFill>
                <a:latin typeface="+mj-lt"/>
              </a:rPr>
              <a:t>Some examples</a:t>
            </a:r>
          </a:p>
        </p:txBody>
      </p:sp>
    </p:spTree>
    <p:extLst>
      <p:ext uri="{BB962C8B-B14F-4D97-AF65-F5344CB8AC3E}">
        <p14:creationId xmlns:p14="http://schemas.microsoft.com/office/powerpoint/2010/main" val="18637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20662"/>
            <a:ext cx="11889564" cy="917575"/>
          </a:xfrm>
        </p:spPr>
        <p:txBody>
          <a:bodyPr/>
          <a:lstStyle/>
          <a:p>
            <a:r>
              <a:rPr lang="en-US" dirty="0"/>
              <a:t>Applications of neural networks</a:t>
            </a:r>
          </a:p>
        </p:txBody>
      </p:sp>
      <p:pic>
        <p:nvPicPr>
          <p:cNvPr id="4" name="Picture 3"/>
          <p:cNvPicPr>
            <a:picLocks noChangeAspect="1"/>
          </p:cNvPicPr>
          <p:nvPr/>
        </p:nvPicPr>
        <p:blipFill>
          <a:blip r:embed="rId2"/>
          <a:stretch>
            <a:fillRect/>
          </a:stretch>
        </p:blipFill>
        <p:spPr>
          <a:xfrm>
            <a:off x="470031" y="1817687"/>
            <a:ext cx="3288743" cy="2136775"/>
          </a:xfrm>
          <a:prstGeom prst="rect">
            <a:avLst/>
          </a:prstGeom>
        </p:spPr>
      </p:pic>
      <p:sp>
        <p:nvSpPr>
          <p:cNvPr id="5" name="TextBox 4"/>
          <p:cNvSpPr txBox="1"/>
          <p:nvPr/>
        </p:nvSpPr>
        <p:spPr>
          <a:xfrm>
            <a:off x="1369458" y="4411662"/>
            <a:ext cx="296100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3"/>
              </a:rPr>
              <a:t>Object Classification</a:t>
            </a:r>
            <a:endParaRPr lang="en-US" sz="2400" dirty="0" smtClean="0">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0037" y="1784287"/>
            <a:ext cx="2928100" cy="2328723"/>
          </a:xfrm>
          <a:prstGeom prst="rect">
            <a:avLst/>
          </a:prstGeom>
        </p:spPr>
      </p:pic>
      <p:sp>
        <p:nvSpPr>
          <p:cNvPr id="7" name="TextBox 6"/>
          <p:cNvSpPr txBox="1"/>
          <p:nvPr/>
        </p:nvSpPr>
        <p:spPr>
          <a:xfrm>
            <a:off x="8656637" y="1211262"/>
            <a:ext cx="37952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5"/>
              </a:rPr>
              <a:t>Object Recognition: Speech</a:t>
            </a:r>
            <a:endParaRPr lang="en-US" sz="2400" dirty="0" smtClean="0">
              <a:gradFill>
                <a:gsLst>
                  <a:gs pos="2917">
                    <a:schemeClr val="tx1"/>
                  </a:gs>
                  <a:gs pos="30000">
                    <a:schemeClr val="tx1"/>
                  </a:gs>
                </a:gsLst>
                <a:lin ang="5400000" scaled="0"/>
              </a:gradFill>
              <a:latin typeface="+mj-lt"/>
            </a:endParaRPr>
          </a:p>
        </p:txBody>
      </p:sp>
      <p:pic>
        <p:nvPicPr>
          <p:cNvPr id="8" name="Picture 7"/>
          <p:cNvPicPr>
            <a:picLocks noChangeAspect="1"/>
          </p:cNvPicPr>
          <p:nvPr/>
        </p:nvPicPr>
        <p:blipFill>
          <a:blip r:embed="rId6"/>
          <a:stretch>
            <a:fillRect/>
          </a:stretch>
        </p:blipFill>
        <p:spPr>
          <a:xfrm>
            <a:off x="350837" y="5039526"/>
            <a:ext cx="5501557" cy="1755450"/>
          </a:xfrm>
          <a:prstGeom prst="rect">
            <a:avLst/>
          </a:prstGeom>
        </p:spPr>
      </p:pic>
      <p:sp>
        <p:nvSpPr>
          <p:cNvPr id="9" name="TextBox 8"/>
          <p:cNvSpPr txBox="1"/>
          <p:nvPr/>
        </p:nvSpPr>
        <p:spPr>
          <a:xfrm>
            <a:off x="350837" y="1192998"/>
            <a:ext cx="36795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7"/>
              </a:rPr>
              <a:t>Object Recognition: Facial</a:t>
            </a:r>
            <a:endParaRPr lang="en-US" sz="2400" dirty="0" smtClean="0">
              <a:gradFill>
                <a:gsLst>
                  <a:gs pos="2917">
                    <a:schemeClr val="tx1"/>
                  </a:gs>
                  <a:gs pos="30000">
                    <a:schemeClr val="tx1"/>
                  </a:gs>
                </a:gsLst>
                <a:lin ang="5400000" scaled="0"/>
              </a:gradFill>
              <a:latin typeface="+mj-lt"/>
            </a:endParaRPr>
          </a:p>
        </p:txBody>
      </p:sp>
      <p:pic>
        <p:nvPicPr>
          <p:cNvPr id="10" name="Picture 9"/>
          <p:cNvPicPr>
            <a:picLocks noChangeAspect="1"/>
          </p:cNvPicPr>
          <p:nvPr/>
        </p:nvPicPr>
        <p:blipFill>
          <a:blip r:embed="rId8"/>
          <a:stretch>
            <a:fillRect/>
          </a:stretch>
        </p:blipFill>
        <p:spPr>
          <a:xfrm>
            <a:off x="4759640" y="1726798"/>
            <a:ext cx="3439797" cy="2303864"/>
          </a:xfrm>
          <a:prstGeom prst="rect">
            <a:avLst/>
          </a:prstGeom>
        </p:spPr>
      </p:pic>
      <p:sp>
        <p:nvSpPr>
          <p:cNvPr id="11" name="TextBox 10"/>
          <p:cNvSpPr txBox="1"/>
          <p:nvPr/>
        </p:nvSpPr>
        <p:spPr>
          <a:xfrm>
            <a:off x="5293040" y="1210460"/>
            <a:ext cx="206620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9"/>
              </a:rPr>
              <a:t>Game Playing</a:t>
            </a:r>
            <a:endParaRPr lang="en-US" sz="2400" dirty="0" smtClean="0">
              <a:gradFill>
                <a:gsLst>
                  <a:gs pos="2917">
                    <a:schemeClr val="tx1"/>
                  </a:gs>
                  <a:gs pos="30000">
                    <a:schemeClr val="tx1"/>
                  </a:gs>
                </a:gsLst>
                <a:lin ang="5400000" scaled="0"/>
              </a:gradFill>
              <a:latin typeface="+mj-lt"/>
            </a:endParaRPr>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6143" y="5143281"/>
            <a:ext cx="6078537" cy="1706781"/>
          </a:xfrm>
          <a:prstGeom prst="rect">
            <a:avLst/>
          </a:prstGeom>
        </p:spPr>
      </p:pic>
      <p:sp>
        <p:nvSpPr>
          <p:cNvPr id="13" name="TextBox 12"/>
          <p:cNvSpPr txBox="1"/>
          <p:nvPr/>
        </p:nvSpPr>
        <p:spPr>
          <a:xfrm>
            <a:off x="8199437" y="4470968"/>
            <a:ext cx="300146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hlinkClick r:id="rId5"/>
              </a:rPr>
              <a:t>Language Translation</a:t>
            </a:r>
            <a:endParaRPr lang="en-US" sz="24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6831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D2CA9-E872-4C8F-8BE8-37334C0D6E30}"/>
              </a:ext>
            </a:extLst>
          </p:cNvPr>
          <p:cNvSpPr>
            <a:spLocks noGrp="1"/>
          </p:cNvSpPr>
          <p:nvPr>
            <p:ph type="title"/>
          </p:nvPr>
        </p:nvSpPr>
        <p:spPr>
          <a:xfrm>
            <a:off x="274638" y="2125662"/>
            <a:ext cx="11887200" cy="1181862"/>
          </a:xfrm>
        </p:spPr>
        <p:txBody>
          <a:bodyPr/>
          <a:lstStyle/>
          <a:p>
            <a:r>
              <a:rPr lang="en-US" dirty="0"/>
              <a:t>What is Deep Learning?</a:t>
            </a:r>
          </a:p>
        </p:txBody>
      </p:sp>
    </p:spTree>
    <p:extLst>
      <p:ext uri="{BB962C8B-B14F-4D97-AF65-F5344CB8AC3E}">
        <p14:creationId xmlns:p14="http://schemas.microsoft.com/office/powerpoint/2010/main" val="202265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deepLearning.gif"/>
          <p:cNvPicPr>
            <a:picLocks noGrp="1"/>
          </p:cNvPicPr>
          <p:nvPr>
            <p:ph type="pic" idx="13"/>
          </p:nvPr>
        </p:nvPicPr>
        <p:blipFill>
          <a:blip r:embed="rId3">
            <a:extLst/>
          </a:blip>
          <a:stretch>
            <a:fillRect/>
          </a:stretch>
        </p:blipFill>
        <p:spPr>
          <a:xfrm>
            <a:off x="2682627" y="578899"/>
            <a:ext cx="6889203" cy="3880918"/>
          </a:xfrm>
          <a:prstGeom prst="rect">
            <a:avLst/>
          </a:prstGeom>
        </p:spPr>
      </p:pic>
      <p:sp>
        <p:nvSpPr>
          <p:cNvPr id="205" name="Shape 205"/>
          <p:cNvSpPr>
            <a:spLocks noGrp="1"/>
          </p:cNvSpPr>
          <p:nvPr>
            <p:ph type="title"/>
          </p:nvPr>
        </p:nvSpPr>
        <p:spPr>
          <a:prstGeom prst="rect">
            <a:avLst/>
          </a:prstGeom>
        </p:spPr>
        <p:txBody>
          <a:bodyPr/>
          <a:lstStyle/>
          <a:p>
            <a:pPr algn="ctr"/>
            <a:r>
              <a:rPr dirty="0"/>
              <a:t>Deep Learning</a:t>
            </a:r>
          </a:p>
        </p:txBody>
      </p:sp>
      <p:sp>
        <p:nvSpPr>
          <p:cNvPr id="206" name="Shape 206"/>
          <p:cNvSpPr>
            <a:spLocks noGrp="1"/>
          </p:cNvSpPr>
          <p:nvPr>
            <p:ph type="body" sz="quarter" idx="1"/>
          </p:nvPr>
        </p:nvSpPr>
        <p:spPr>
          <a:xfrm>
            <a:off x="323867" y="5874105"/>
            <a:ext cx="11788742" cy="495457"/>
          </a:xfrm>
          <a:prstGeom prst="rect">
            <a:avLst/>
          </a:prstGeom>
        </p:spPr>
        <p:txBody>
          <a:bodyPr/>
          <a:lstStyle/>
          <a:p>
            <a:r>
              <a:rPr dirty="0"/>
              <a:t>The next step in AI</a:t>
            </a:r>
          </a:p>
        </p:txBody>
      </p:sp>
      <p:sp>
        <p:nvSpPr>
          <p:cNvPr id="207" name="Shape 207"/>
          <p:cNvSpPr/>
          <p:nvPr/>
        </p:nvSpPr>
        <p:spPr>
          <a:xfrm rot="16200000">
            <a:off x="8759934" y="3268518"/>
            <a:ext cx="1932641"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4"/>
              </a:rPr>
              <a:t>http://bit.ly/2jcquh5</a:t>
            </a:r>
          </a:p>
        </p:txBody>
      </p:sp>
    </p:spTree>
    <p:extLst>
      <p:ext uri="{BB962C8B-B14F-4D97-AF65-F5344CB8AC3E}">
        <p14:creationId xmlns:p14="http://schemas.microsoft.com/office/powerpoint/2010/main" val="83789706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Deep learning</a:t>
            </a:r>
          </a:p>
        </p:txBody>
      </p:sp>
      <p:sp>
        <p:nvSpPr>
          <p:cNvPr id="211" name="Shape 211"/>
          <p:cNvSpPr>
            <a:spLocks noGrp="1"/>
          </p:cNvSpPr>
          <p:nvPr>
            <p:ph type="body" idx="1"/>
          </p:nvPr>
        </p:nvSpPr>
        <p:spPr>
          <a:xfrm>
            <a:off x="274640" y="1212851"/>
            <a:ext cx="11887198" cy="2400657"/>
          </a:xfrm>
          <a:prstGeom prst="rect">
            <a:avLst/>
          </a:prstGeom>
        </p:spPr>
        <p:txBody>
          <a:bodyPr/>
          <a:lstStyle/>
          <a:p>
            <a:r>
              <a:t>Vast and sophisticated ANN structure</a:t>
            </a:r>
          </a:p>
          <a:p>
            <a:r>
              <a:t>Tens, hundreds, thousands… of hidden layers</a:t>
            </a:r>
          </a:p>
          <a:p>
            <a:r>
              <a:t>Ability to not only map the input to the output but recognize what inputs are needed for the task</a:t>
            </a:r>
          </a:p>
        </p:txBody>
      </p:sp>
    </p:spTree>
    <p:extLst>
      <p:ext uri="{BB962C8B-B14F-4D97-AF65-F5344CB8AC3E}">
        <p14:creationId xmlns:p14="http://schemas.microsoft.com/office/powerpoint/2010/main" val="14856812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prstGeom prst="rect">
            <a:avLst/>
          </a:prstGeom>
        </p:spPr>
        <p:txBody>
          <a:bodyPr/>
          <a:lstStyle/>
          <a:p>
            <a:r>
              <a:t>(Automated) Feature learning</a:t>
            </a:r>
          </a:p>
        </p:txBody>
      </p:sp>
      <p:sp>
        <p:nvSpPr>
          <p:cNvPr id="216" name="Shape 216"/>
          <p:cNvSpPr>
            <a:spLocks noGrp="1"/>
          </p:cNvSpPr>
          <p:nvPr>
            <p:ph type="body" sz="quarter" idx="10"/>
          </p:nvPr>
        </p:nvSpPr>
        <p:spPr>
          <a:xfrm>
            <a:off x="124217" y="1668462"/>
            <a:ext cx="6781799" cy="4395049"/>
          </a:xfrm>
          <a:prstGeom prst="rect">
            <a:avLst/>
          </a:prstGeom>
        </p:spPr>
        <p:txBody>
          <a:bodyPr/>
          <a:lstStyle/>
          <a:p>
            <a:pPr marL="571500" indent="-571500">
              <a:buFont typeface="Arial" charset="0"/>
              <a:buChar char="•"/>
            </a:pPr>
            <a:r>
              <a:rPr dirty="0"/>
              <a:t>Determine which features to use for a given task</a:t>
            </a:r>
          </a:p>
          <a:p>
            <a:pPr marL="571500" indent="-571500">
              <a:buFont typeface="Arial" charset="0"/>
              <a:buChar char="•"/>
            </a:pPr>
            <a:r>
              <a:rPr dirty="0"/>
              <a:t>Ability to (implicitly) perform feature transformations and dimensionality reduction</a:t>
            </a:r>
          </a:p>
          <a:p>
            <a:pPr marL="571500" indent="-571500">
              <a:buFont typeface="Arial" charset="0"/>
              <a:buChar char="•"/>
            </a:pPr>
            <a:r>
              <a:rPr dirty="0"/>
              <a:t>Automated feature engineering and learning eliminates the need for human intervention</a:t>
            </a:r>
          </a:p>
        </p:txBody>
      </p:sp>
      <p:pic>
        <p:nvPicPr>
          <p:cNvPr id="214" name="crowd.gif"/>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l="15517" r="15517"/>
          <a:stretch>
            <a:fillRect/>
          </a:stretch>
        </p:blipFill>
        <p:spPr>
          <a:xfrm>
            <a:off x="7012686" y="1973262"/>
            <a:ext cx="5227638" cy="3535362"/>
          </a:xfrm>
          <a:prstGeom prst="rect">
            <a:avLst/>
          </a:prstGeom>
        </p:spPr>
      </p:pic>
      <p:sp>
        <p:nvSpPr>
          <p:cNvPr id="217" name="Shape 217"/>
          <p:cNvSpPr/>
          <p:nvPr/>
        </p:nvSpPr>
        <p:spPr>
          <a:xfrm>
            <a:off x="9037637" y="5526610"/>
            <a:ext cx="1980731"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4"/>
              </a:rPr>
              <a:t>http://bit.ly/2jwytoN</a:t>
            </a:r>
          </a:p>
        </p:txBody>
      </p:sp>
    </p:spTree>
    <p:extLst>
      <p:ext uri="{BB962C8B-B14F-4D97-AF65-F5344CB8AC3E}">
        <p14:creationId xmlns:p14="http://schemas.microsoft.com/office/powerpoint/2010/main" val="10527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p>
            <a:r>
              <a:rPr dirty="0"/>
              <a:t>In practice</a:t>
            </a:r>
          </a:p>
        </p:txBody>
      </p:sp>
      <p:sp>
        <p:nvSpPr>
          <p:cNvPr id="221" name="Shape 221"/>
          <p:cNvSpPr>
            <a:spLocks noGrp="1"/>
          </p:cNvSpPr>
          <p:nvPr>
            <p:ph type="body" sz="quarter" idx="10"/>
          </p:nvPr>
        </p:nvSpPr>
        <p:spPr>
          <a:xfrm>
            <a:off x="884237" y="1651485"/>
            <a:ext cx="4800599" cy="2119042"/>
          </a:xfrm>
          <a:prstGeom prst="rect">
            <a:avLst/>
          </a:prstGeom>
        </p:spPr>
        <p:txBody>
          <a:bodyPr anchor="t"/>
          <a:lstStyle/>
          <a:p>
            <a:pPr>
              <a:spcBef>
                <a:spcPts val="3825"/>
              </a:spcBef>
              <a:defRPr b="1">
                <a:latin typeface="Helvetica"/>
                <a:ea typeface="Helvetica"/>
                <a:cs typeface="Helvetica"/>
                <a:sym typeface="Helvetica"/>
              </a:defRPr>
            </a:pPr>
            <a:r>
              <a:rPr sz="2300" dirty="0"/>
              <a:t>High-end restaurant</a:t>
            </a:r>
          </a:p>
          <a:p>
            <a:endParaRPr lang="en-US" sz="1400" dirty="0">
              <a:latin typeface="+mn-lt"/>
            </a:endParaRPr>
          </a:p>
          <a:p>
            <a:r>
              <a:rPr sz="2300" dirty="0">
                <a:latin typeface="+mn-lt"/>
              </a:rPr>
              <a:t>Key features are often related to location, ability to make reservations for large parties, and diversity of wine list</a:t>
            </a:r>
          </a:p>
        </p:txBody>
      </p:sp>
      <p:sp>
        <p:nvSpPr>
          <p:cNvPr id="222" name="Shape 222"/>
          <p:cNvSpPr/>
          <p:nvPr/>
        </p:nvSpPr>
        <p:spPr>
          <a:xfrm>
            <a:off x="6478976" y="1651485"/>
            <a:ext cx="5103413" cy="2597452"/>
          </a:xfrm>
          <a:prstGeom prst="rect">
            <a:avLst/>
          </a:prstGeom>
          <a:ln w="12700">
            <a:miter lim="400000"/>
          </a:ln>
          <a:extLst>
            <a:ext uri="{C572A759-6A51-4108-AA02-DFA0A04FC94B}">
              <ma14:wrappingTextBoxFlag xmlns:ma14="http://schemas.microsoft.com/office/mac/drawingml/2011/main" val="1"/>
            </a:ext>
          </a:extLst>
        </p:spPr>
        <p:txBody>
          <a:bodyPr lIns="25906" tIns="25906" rIns="25906" bIns="25906">
            <a:normAutofit/>
          </a:bodyPr>
          <a:lstStyle/>
          <a:p>
            <a:pPr>
              <a:spcBef>
                <a:spcPts val="3825"/>
              </a:spcBef>
              <a:defRPr sz="4500" b="1">
                <a:latin typeface="Helvetica"/>
                <a:ea typeface="Helvetica"/>
                <a:cs typeface="Helvetica"/>
                <a:sym typeface="Helvetica"/>
              </a:defRPr>
            </a:pPr>
            <a:r>
              <a:rPr sz="2295" dirty="0"/>
              <a:t>Specialty restaurant</a:t>
            </a:r>
          </a:p>
          <a:p>
            <a:pPr>
              <a:spcBef>
                <a:spcPts val="2295"/>
              </a:spcBef>
              <a:defRPr sz="4500"/>
            </a:pPr>
            <a:r>
              <a:rPr sz="2295" dirty="0"/>
              <a:t>Focus is on the reviews, ratings, social media buzz, and possibly if the restaurant is good for kids</a:t>
            </a:r>
          </a:p>
        </p:txBody>
      </p:sp>
      <p:pic>
        <p:nvPicPr>
          <p:cNvPr id="223" name="pasted-image.pdf"/>
          <p:cNvPicPr>
            <a:picLocks noChangeAspect="1"/>
          </p:cNvPicPr>
          <p:nvPr/>
        </p:nvPicPr>
        <p:blipFill>
          <a:blip r:embed="rId3">
            <a:extLst/>
          </a:blip>
          <a:stretch>
            <a:fillRect/>
          </a:stretch>
        </p:blipFill>
        <p:spPr>
          <a:xfrm>
            <a:off x="925823" y="3954462"/>
            <a:ext cx="5014295" cy="2328338"/>
          </a:xfrm>
          <a:prstGeom prst="rect">
            <a:avLst/>
          </a:prstGeom>
          <a:ln w="12700">
            <a:miter lim="400000"/>
          </a:ln>
        </p:spPr>
      </p:pic>
      <p:pic>
        <p:nvPicPr>
          <p:cNvPr id="224" name="pasted-image.pdf"/>
          <p:cNvPicPr>
            <a:picLocks noChangeAspect="1"/>
          </p:cNvPicPr>
          <p:nvPr/>
        </p:nvPicPr>
        <p:blipFill>
          <a:blip r:embed="rId4">
            <a:extLst/>
          </a:blip>
          <a:stretch>
            <a:fillRect/>
          </a:stretch>
        </p:blipFill>
        <p:spPr>
          <a:xfrm>
            <a:off x="6654987" y="3920600"/>
            <a:ext cx="4973450" cy="2362200"/>
          </a:xfrm>
          <a:prstGeom prst="rect">
            <a:avLst/>
          </a:prstGeom>
          <a:ln w="12700">
            <a:miter lim="400000"/>
          </a:ln>
        </p:spPr>
      </p:pic>
    </p:spTree>
    <p:extLst>
      <p:ext uri="{BB962C8B-B14F-4D97-AF65-F5344CB8AC3E}">
        <p14:creationId xmlns:p14="http://schemas.microsoft.com/office/powerpoint/2010/main" val="2145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tensorFlow.png"/>
          <p:cNvPicPr>
            <a:picLocks noGrp="1" noChangeAspect="1"/>
          </p:cNvPicPr>
          <p:nvPr>
            <p:ph type="pic" idx="13"/>
          </p:nvPr>
        </p:nvPicPr>
        <p:blipFill>
          <a:blip r:embed="rId2">
            <a:extLst/>
          </a:blip>
          <a:srcRect/>
          <a:stretch>
            <a:fillRect/>
          </a:stretch>
        </p:blipFill>
        <p:spPr>
          <a:xfrm>
            <a:off x="5075452" y="1428352"/>
            <a:ext cx="2285650" cy="2285650"/>
          </a:xfrm>
          <a:prstGeom prst="rect">
            <a:avLst/>
          </a:prstGeom>
        </p:spPr>
      </p:pic>
      <p:sp>
        <p:nvSpPr>
          <p:cNvPr id="228" name="Shape 228"/>
          <p:cNvSpPr>
            <a:spLocks noGrp="1"/>
          </p:cNvSpPr>
          <p:nvPr>
            <p:ph type="title"/>
          </p:nvPr>
        </p:nvSpPr>
        <p:spPr>
          <a:prstGeom prst="rect">
            <a:avLst/>
          </a:prstGeom>
        </p:spPr>
        <p:txBody>
          <a:bodyPr/>
          <a:lstStyle/>
          <a:p>
            <a:pPr algn="ctr"/>
            <a:r>
              <a:rPr dirty="0"/>
              <a:t>TensorFlow</a:t>
            </a:r>
          </a:p>
        </p:txBody>
      </p:sp>
      <p:sp>
        <p:nvSpPr>
          <p:cNvPr id="229" name="Shape 229"/>
          <p:cNvSpPr>
            <a:spLocks noGrp="1"/>
          </p:cNvSpPr>
          <p:nvPr>
            <p:ph type="body" sz="quarter" idx="1"/>
          </p:nvPr>
        </p:nvSpPr>
        <p:spPr>
          <a:xfrm>
            <a:off x="323867" y="5874105"/>
            <a:ext cx="11788742" cy="495457"/>
          </a:xfrm>
          <a:prstGeom prst="rect">
            <a:avLst/>
          </a:prstGeom>
        </p:spPr>
        <p:txBody>
          <a:bodyPr/>
          <a:lstStyle/>
          <a:p>
            <a:r>
              <a:t>Technology from Google</a:t>
            </a:r>
          </a:p>
        </p:txBody>
      </p:sp>
      <p:sp>
        <p:nvSpPr>
          <p:cNvPr id="230" name="Shape 230"/>
          <p:cNvSpPr/>
          <p:nvPr/>
        </p:nvSpPr>
        <p:spPr>
          <a:xfrm rot="16200000">
            <a:off x="11178851" y="2442962"/>
            <a:ext cx="1903787"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3"/>
              </a:rPr>
              <a:t>http://bit.ly/2itbqJT</a:t>
            </a:r>
          </a:p>
        </p:txBody>
      </p:sp>
    </p:spTree>
    <p:extLst>
      <p:ext uri="{BB962C8B-B14F-4D97-AF65-F5344CB8AC3E}">
        <p14:creationId xmlns:p14="http://schemas.microsoft.com/office/powerpoint/2010/main" val="199369506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prstGeom prst="rect">
            <a:avLst/>
          </a:prstGeom>
        </p:spPr>
        <p:txBody>
          <a:bodyPr/>
          <a:lstStyle/>
          <a:p>
            <a:r>
              <a:t>What is TensorFlow</a:t>
            </a:r>
          </a:p>
        </p:txBody>
      </p:sp>
      <p:sp>
        <p:nvSpPr>
          <p:cNvPr id="234" name="Shape 234"/>
          <p:cNvSpPr>
            <a:spLocks noGrp="1"/>
          </p:cNvSpPr>
          <p:nvPr>
            <p:ph type="body" sz="quarter" idx="10"/>
          </p:nvPr>
        </p:nvSpPr>
        <p:spPr>
          <a:xfrm>
            <a:off x="231775" y="1744662"/>
            <a:ext cx="6476999" cy="4205767"/>
          </a:xfrm>
          <a:prstGeom prst="rect">
            <a:avLst/>
          </a:prstGeom>
        </p:spPr>
        <p:txBody>
          <a:bodyPr/>
          <a:lstStyle/>
          <a:p>
            <a:pPr marL="457200" indent="-457200">
              <a:buFont typeface="Arial" charset="0"/>
              <a:buChar char="•"/>
            </a:pPr>
            <a:r>
              <a:rPr sz="3200" dirty="0">
                <a:latin typeface="+mj-lt"/>
              </a:rPr>
              <a:t>Open source software library for numerical computation using data flow graphs</a:t>
            </a:r>
          </a:p>
          <a:p>
            <a:pPr marL="457200" indent="-457200">
              <a:buFont typeface="Arial" charset="0"/>
              <a:buChar char="•"/>
            </a:pPr>
            <a:r>
              <a:rPr sz="3200" dirty="0">
                <a:latin typeface="+mj-lt"/>
              </a:rPr>
              <a:t>Based loosely on neural networks</a:t>
            </a:r>
          </a:p>
          <a:p>
            <a:pPr marL="457200" indent="-457200">
              <a:buFont typeface="Arial" charset="0"/>
              <a:buChar char="•"/>
            </a:pPr>
            <a:r>
              <a:rPr sz="3200" dirty="0">
                <a:latin typeface="+mj-lt"/>
              </a:rPr>
              <a:t>Built in C++ with a Python interface</a:t>
            </a:r>
          </a:p>
          <a:p>
            <a:pPr marL="457200" indent="-457200">
              <a:buFont typeface="Arial" charset="0"/>
              <a:buChar char="•"/>
            </a:pPr>
            <a:r>
              <a:rPr sz="3200" dirty="0">
                <a:latin typeface="+mj-lt"/>
              </a:rPr>
              <a:t>Quickly gained high popularity</a:t>
            </a:r>
          </a:p>
          <a:p>
            <a:pPr marL="457200" indent="-457200">
              <a:buFont typeface="Arial" charset="0"/>
              <a:buChar char="•"/>
            </a:pPr>
            <a:r>
              <a:rPr sz="3200" dirty="0">
                <a:latin typeface="+mj-lt"/>
              </a:rPr>
              <a:t>Supports GPU computations</a:t>
            </a:r>
          </a:p>
        </p:txBody>
      </p:sp>
      <p:pic>
        <p:nvPicPr>
          <p:cNvPr id="235" name="pasted-image.pdf"/>
          <p:cNvPicPr>
            <a:picLocks noChangeAspect="1"/>
          </p:cNvPicPr>
          <p:nvPr/>
        </p:nvPicPr>
        <p:blipFill>
          <a:blip r:embed="rId2">
            <a:extLst/>
          </a:blip>
          <a:srcRect t="2439" r="1579" b="2439"/>
          <a:stretch>
            <a:fillRect/>
          </a:stretch>
        </p:blipFill>
        <p:spPr>
          <a:xfrm>
            <a:off x="6980237" y="2278062"/>
            <a:ext cx="5022789" cy="3339216"/>
          </a:xfrm>
          <a:prstGeom prst="rect">
            <a:avLst/>
          </a:prstGeom>
          <a:ln w="12700">
            <a:miter lim="400000"/>
          </a:ln>
        </p:spPr>
      </p:pic>
    </p:spTree>
    <p:extLst>
      <p:ext uri="{BB962C8B-B14F-4D97-AF65-F5344CB8AC3E}">
        <p14:creationId xmlns:p14="http://schemas.microsoft.com/office/powerpoint/2010/main" val="182419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08037" y="1211262"/>
            <a:ext cx="6781800" cy="1126462"/>
          </a:xfrm>
        </p:spPr>
        <p:txBody>
          <a:bodyPr/>
          <a:lstStyle/>
          <a:p>
            <a:pPr>
              <a:defRPr sz="4400"/>
            </a:pPr>
            <a:r>
              <a:rPr lang="en-US" dirty="0"/>
              <a:t>Tom </a:t>
            </a:r>
            <a:r>
              <a:rPr lang="en-US" dirty="0" err="1"/>
              <a:t>Drabas</a:t>
            </a:r>
            <a:r>
              <a:rPr lang="en-US" dirty="0"/>
              <a:t/>
            </a:r>
            <a:br>
              <a:rPr lang="en-US" dirty="0"/>
            </a:br>
            <a:r>
              <a:rPr lang="en-US" sz="2400" dirty="0"/>
              <a:t>Data Scientist II, Core Data Science (WDG)</a:t>
            </a:r>
            <a:endParaRPr lang="en-US" sz="2000" dirty="0"/>
          </a:p>
        </p:txBody>
      </p:sp>
      <p:pic>
        <p:nvPicPr>
          <p:cNvPr id="8" name="image23.jpeg"/>
          <p:cNvPicPr>
            <a:picLocks noGrp="1" noChangeAspect="1"/>
          </p:cNvPicPr>
          <p:nvPr>
            <p:ph type="pic" sz="quarter" idx="10"/>
          </p:nvPr>
        </p:nvPicPr>
        <p:blipFill>
          <a:blip r:embed="rId3">
            <a:extLst>
              <a:ext uri="{28A0092B-C50C-407E-A947-70E740481C1C}">
                <a14:useLocalDpi xmlns:a14="http://schemas.microsoft.com/office/drawing/2010/main"/>
              </a:ext>
            </a:extLst>
          </a:blip>
          <a:stretch>
            <a:fillRect/>
          </a:stretch>
        </p:blipFill>
        <p:spPr>
          <a:xfrm>
            <a:off x="7740354" y="754062"/>
            <a:ext cx="3888083" cy="5743601"/>
          </a:xfrm>
          <a:prstGeom prst="rect">
            <a:avLst/>
          </a:prstGeom>
          <a:ln w="12700">
            <a:solidFill>
              <a:schemeClr val="accent1"/>
            </a:solidFill>
            <a:miter lim="400000"/>
          </a:ln>
        </p:spPr>
      </p:pic>
      <p:sp>
        <p:nvSpPr>
          <p:cNvPr id="10" name="TextBox 9"/>
          <p:cNvSpPr txBox="1"/>
          <p:nvPr/>
        </p:nvSpPr>
        <p:spPr>
          <a:xfrm>
            <a:off x="827365" y="2457804"/>
            <a:ext cx="6914872" cy="3373231"/>
          </a:xfrm>
          <a:prstGeom prst="rect">
            <a:avLst/>
          </a:prstGeom>
          <a:noFill/>
        </p:spPr>
        <p:txBody>
          <a:bodyPr wrap="square" lIns="182880" tIns="146304" rIns="182880" bIns="146304" rtlCol="0">
            <a:spAutoFit/>
          </a:bodyPr>
          <a:lstStyle/>
          <a:p>
            <a:pPr>
              <a:defRPr sz="4400"/>
            </a:pPr>
            <a:r>
              <a:rPr lang="en-US" sz="2000" dirty="0"/>
              <a:t>All-around geek and nerd</a:t>
            </a:r>
          </a:p>
          <a:p>
            <a:pPr>
              <a:defRPr sz="4400"/>
            </a:pPr>
            <a:endParaRPr lang="en-US" sz="2000" dirty="0"/>
          </a:p>
          <a:p>
            <a:pPr>
              <a:defRPr sz="4400"/>
            </a:pPr>
            <a:r>
              <a:rPr lang="en-US" sz="2000" dirty="0"/>
              <a:t>Close to 15 years of industry experience: analytics, operations research and data science. </a:t>
            </a:r>
          </a:p>
          <a:p>
            <a:pPr>
              <a:defRPr sz="4400"/>
            </a:pPr>
            <a:endParaRPr lang="en-US" sz="2000" dirty="0"/>
          </a:p>
          <a:p>
            <a:pPr>
              <a:defRPr sz="4400"/>
            </a:pPr>
            <a:r>
              <a:rPr lang="en-US" sz="2000" dirty="0"/>
              <a:t>Worked in airlines, telecommunications, logistics and technology</a:t>
            </a:r>
          </a:p>
          <a:p>
            <a:pPr>
              <a:defRPr sz="4400"/>
            </a:pPr>
            <a:endParaRPr lang="en-US" sz="2000" dirty="0"/>
          </a:p>
          <a:p>
            <a:pPr>
              <a:defRPr sz="4400"/>
            </a:pPr>
            <a:r>
              <a:rPr lang="en-US" sz="2000" dirty="0"/>
              <a:t>Interested in big data, algorithms, neural networks, and… vintage electronics</a:t>
            </a:r>
          </a:p>
        </p:txBody>
      </p:sp>
      <p:pic>
        <p:nvPicPr>
          <p:cNvPr id="11" name="pasted-image.tiff"/>
          <p:cNvPicPr>
            <a:picLocks noChangeAspect="1"/>
          </p:cNvPicPr>
          <p:nvPr/>
        </p:nvPicPr>
        <p:blipFill>
          <a:blip r:embed="rId4">
            <a:extLst/>
          </a:blip>
          <a:stretch>
            <a:fillRect/>
          </a:stretch>
        </p:blipFill>
        <p:spPr>
          <a:xfrm>
            <a:off x="16512145" y="1502994"/>
            <a:ext cx="6964771" cy="10298969"/>
          </a:xfrm>
          <a:prstGeom prst="rect">
            <a:avLst/>
          </a:prstGeom>
          <a:ln w="12700">
            <a:miter lim="400000"/>
          </a:ln>
        </p:spPr>
      </p:pic>
      <p:pic>
        <p:nvPicPr>
          <p:cNvPr id="12" name="pasted-image.tiff"/>
          <p:cNvPicPr>
            <a:picLocks noChangeAspect="1"/>
          </p:cNvPicPr>
          <p:nvPr/>
        </p:nvPicPr>
        <p:blipFill>
          <a:blip r:embed="rId4">
            <a:extLst/>
          </a:blip>
          <a:stretch>
            <a:fillRect/>
          </a:stretch>
        </p:blipFill>
        <p:spPr>
          <a:xfrm>
            <a:off x="16664545" y="1655394"/>
            <a:ext cx="6964771" cy="10298969"/>
          </a:xfrm>
          <a:prstGeom prst="rect">
            <a:avLst/>
          </a:prstGeom>
          <a:ln w="12700">
            <a:miter lim="400000"/>
          </a:ln>
        </p:spPr>
      </p:pic>
      <p:pic>
        <p:nvPicPr>
          <p:cNvPr id="13" name="pasted-image.tiff"/>
          <p:cNvPicPr>
            <a:picLocks noChangeAspect="1"/>
          </p:cNvPicPr>
          <p:nvPr/>
        </p:nvPicPr>
        <p:blipFill>
          <a:blip r:embed="rId4">
            <a:extLst/>
          </a:blip>
          <a:stretch>
            <a:fillRect/>
          </a:stretch>
        </p:blipFill>
        <p:spPr>
          <a:xfrm>
            <a:off x="16816945" y="1807794"/>
            <a:ext cx="6964771" cy="10298969"/>
          </a:xfrm>
          <a:prstGeom prst="rect">
            <a:avLst/>
          </a:prstGeom>
          <a:ln w="12700">
            <a:miter lim="400000"/>
          </a:ln>
        </p:spPr>
      </p:pic>
      <p:pic>
        <p:nvPicPr>
          <p:cNvPr id="14" name="pasted-image.tiff"/>
          <p:cNvPicPr>
            <a:picLocks noChangeAspect="1"/>
          </p:cNvPicPr>
          <p:nvPr/>
        </p:nvPicPr>
        <p:blipFill>
          <a:blip r:embed="rId4">
            <a:extLst/>
          </a:blip>
          <a:stretch>
            <a:fillRect/>
          </a:stretch>
        </p:blipFill>
        <p:spPr>
          <a:xfrm>
            <a:off x="16969345" y="1960194"/>
            <a:ext cx="6964771" cy="10298969"/>
          </a:xfrm>
          <a:prstGeom prst="rect">
            <a:avLst/>
          </a:prstGeom>
          <a:ln w="12700">
            <a:miter lim="400000"/>
          </a:ln>
        </p:spPr>
      </p:pic>
      <p:pic>
        <p:nvPicPr>
          <p:cNvPr id="15" name="pasted-image.tiff"/>
          <p:cNvPicPr>
            <a:picLocks noChangeAspect="1"/>
          </p:cNvPicPr>
          <p:nvPr/>
        </p:nvPicPr>
        <p:blipFill>
          <a:blip r:embed="rId4">
            <a:extLst/>
          </a:blip>
          <a:stretch>
            <a:fillRect/>
          </a:stretch>
        </p:blipFill>
        <p:spPr>
          <a:xfrm>
            <a:off x="17121745" y="2112594"/>
            <a:ext cx="6964771" cy="10298969"/>
          </a:xfrm>
          <a:prstGeom prst="rect">
            <a:avLst/>
          </a:prstGeom>
          <a:ln w="12700">
            <a:miter lim="400000"/>
          </a:ln>
        </p:spPr>
      </p:pic>
    </p:spTree>
    <p:extLst>
      <p:ext uri="{BB962C8B-B14F-4D97-AF65-F5344CB8AC3E}">
        <p14:creationId xmlns:p14="http://schemas.microsoft.com/office/powerpoint/2010/main" val="25393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a:prstGeom prst="rect">
            <a:avLst/>
          </a:prstGeom>
        </p:spPr>
        <p:txBody>
          <a:bodyPr/>
          <a:lstStyle/>
          <a:p>
            <a:r>
              <a:t>Data Flow Graph</a:t>
            </a:r>
          </a:p>
        </p:txBody>
      </p:sp>
      <p:sp>
        <p:nvSpPr>
          <p:cNvPr id="240" name="Shape 240"/>
          <p:cNvSpPr>
            <a:spLocks noGrp="1"/>
          </p:cNvSpPr>
          <p:nvPr>
            <p:ph type="body" sz="quarter" idx="10"/>
          </p:nvPr>
        </p:nvSpPr>
        <p:spPr>
          <a:xfrm>
            <a:off x="265112" y="1820862"/>
            <a:ext cx="6410325" cy="4572000"/>
          </a:xfrm>
          <a:prstGeom prst="rect">
            <a:avLst/>
          </a:prstGeom>
        </p:spPr>
        <p:txBody>
          <a:bodyPr/>
          <a:lstStyle/>
          <a:p>
            <a:pPr marL="457200" indent="-457200">
              <a:buFont typeface="Arial" charset="0"/>
              <a:buChar char="•"/>
            </a:pPr>
            <a:r>
              <a:rPr sz="3200" dirty="0">
                <a:latin typeface="+mj-lt"/>
              </a:rPr>
              <a:t>Nodes represent mathematical operations</a:t>
            </a:r>
          </a:p>
          <a:p>
            <a:pPr marL="457200" indent="-457200">
              <a:buFont typeface="Arial" charset="0"/>
              <a:buChar char="•"/>
            </a:pPr>
            <a:r>
              <a:rPr sz="3200" dirty="0">
                <a:latin typeface="+mj-lt"/>
              </a:rPr>
              <a:t>Edges are multidimensional arrays (tensors)</a:t>
            </a:r>
          </a:p>
          <a:p>
            <a:pPr marL="457200" indent="-457200">
              <a:buFont typeface="Arial" charset="0"/>
              <a:buChar char="•"/>
            </a:pPr>
            <a:r>
              <a:rPr sz="3200" dirty="0">
                <a:latin typeface="+mj-lt"/>
              </a:rPr>
              <a:t>Thus, TensorFlow is a flow of multidimensional arrays (tensors) between the mathematical operations (nodes) </a:t>
            </a:r>
          </a:p>
        </p:txBody>
      </p:sp>
      <p:pic>
        <p:nvPicPr>
          <p:cNvPr id="6" name="tensorflowDataFlowGraph.png"/>
          <p:cNvPicPr>
            <a:picLocks noChangeAspect="1"/>
          </p:cNvPicPr>
          <p:nvPr/>
        </p:nvPicPr>
        <p:blipFill>
          <a:blip r:embed="rId2">
            <a:extLst/>
          </a:blip>
          <a:srcRect l="16509" r="16509"/>
          <a:stretch>
            <a:fillRect/>
          </a:stretch>
        </p:blipFill>
        <p:spPr>
          <a:xfrm>
            <a:off x="6675437" y="1439862"/>
            <a:ext cx="5274878" cy="5099049"/>
          </a:xfrm>
          <a:prstGeom prst="rect">
            <a:avLst/>
          </a:prstGeom>
        </p:spPr>
      </p:pic>
    </p:spTree>
    <p:extLst>
      <p:ext uri="{BB962C8B-B14F-4D97-AF65-F5344CB8AC3E}">
        <p14:creationId xmlns:p14="http://schemas.microsoft.com/office/powerpoint/2010/main" val="17752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prstGeom prst="rect">
            <a:avLst/>
          </a:prstGeom>
        </p:spPr>
        <p:txBody>
          <a:bodyPr/>
          <a:lstStyle/>
          <a:p>
            <a:r>
              <a:t>Concept</a:t>
            </a:r>
          </a:p>
        </p:txBody>
      </p:sp>
      <p:sp>
        <p:nvSpPr>
          <p:cNvPr id="244" name="Shape 244"/>
          <p:cNvSpPr>
            <a:spLocks noGrp="1"/>
          </p:cNvSpPr>
          <p:nvPr>
            <p:ph type="body" sz="quarter" idx="10"/>
          </p:nvPr>
        </p:nvSpPr>
        <p:spPr>
          <a:xfrm>
            <a:off x="310342" y="2125662"/>
            <a:ext cx="6698018" cy="3447482"/>
          </a:xfrm>
          <a:prstGeom prst="rect">
            <a:avLst/>
          </a:prstGeom>
        </p:spPr>
        <p:txBody>
          <a:bodyPr anchor="t"/>
          <a:lstStyle/>
          <a:p>
            <a:pPr marL="457200" indent="-457200">
              <a:buFont typeface="Arial" charset="0"/>
              <a:buChar char="•"/>
            </a:pPr>
            <a:r>
              <a:rPr sz="3200" dirty="0">
                <a:latin typeface="+mj-lt"/>
              </a:rPr>
              <a:t>t1 is a 2x3 matrix</a:t>
            </a:r>
          </a:p>
          <a:p>
            <a:pPr marL="457200" indent="-457200">
              <a:buFont typeface="Arial" charset="0"/>
              <a:buChar char="•"/>
            </a:pPr>
            <a:r>
              <a:rPr sz="3200" dirty="0">
                <a:latin typeface="+mj-lt"/>
              </a:rPr>
              <a:t>t2 is a 3x2 matrix</a:t>
            </a:r>
          </a:p>
          <a:p>
            <a:pPr marL="457200" indent="-457200">
              <a:buFont typeface="Arial" charset="0"/>
              <a:buChar char="•"/>
            </a:pPr>
            <a:r>
              <a:rPr sz="3200" dirty="0">
                <a:latin typeface="+mj-lt"/>
              </a:rPr>
              <a:t>The op1 is a multiplication operator</a:t>
            </a:r>
          </a:p>
          <a:p>
            <a:pPr marL="457200" indent="-457200">
              <a:buFont typeface="Arial" charset="0"/>
              <a:buChar char="•"/>
            </a:pPr>
            <a:endParaRPr sz="3200" dirty="0">
              <a:latin typeface="+mj-lt"/>
            </a:endParaRPr>
          </a:p>
          <a:p>
            <a:pPr marL="457200" indent="-457200">
              <a:buFont typeface="Arial" charset="0"/>
              <a:buChar char="•"/>
            </a:pPr>
            <a:endParaRPr sz="3200" dirty="0">
              <a:latin typeface="+mj-lt"/>
            </a:endParaRPr>
          </a:p>
          <a:p>
            <a:pPr marL="457200" indent="-457200">
              <a:buFont typeface="Arial" charset="0"/>
              <a:buChar char="•"/>
            </a:pPr>
            <a:r>
              <a:rPr sz="3200" dirty="0">
                <a:latin typeface="+mj-lt"/>
              </a:rPr>
              <a:t>The above can be represented in a matrix form</a:t>
            </a:r>
          </a:p>
        </p:txBody>
      </p:sp>
      <p:pic>
        <p:nvPicPr>
          <p:cNvPr id="245" name="pasted-image.pdf"/>
          <p:cNvPicPr>
            <a:picLocks noChangeAspect="1"/>
          </p:cNvPicPr>
          <p:nvPr/>
        </p:nvPicPr>
        <p:blipFill>
          <a:blip r:embed="rId2">
            <a:extLst/>
          </a:blip>
          <a:stretch>
            <a:fillRect/>
          </a:stretch>
        </p:blipFill>
        <p:spPr>
          <a:xfrm>
            <a:off x="7008359" y="1813700"/>
            <a:ext cx="4274432" cy="1722726"/>
          </a:xfrm>
          <a:prstGeom prst="rect">
            <a:avLst/>
          </a:prstGeom>
          <a:ln w="12700">
            <a:miter lim="400000"/>
          </a:ln>
        </p:spPr>
      </p:pic>
      <p:grpSp>
        <p:nvGrpSpPr>
          <p:cNvPr id="248" name="Group 248"/>
          <p:cNvGrpSpPr/>
          <p:nvPr/>
        </p:nvGrpSpPr>
        <p:grpSpPr>
          <a:xfrm>
            <a:off x="7641887" y="4735746"/>
            <a:ext cx="3007377" cy="1040031"/>
            <a:chOff x="0" y="0"/>
            <a:chExt cx="5897351" cy="2039459"/>
          </a:xfrm>
        </p:grpSpPr>
        <p:pic>
          <p:nvPicPr>
            <p:cNvPr id="246" name="pasted-image.pdf"/>
            <p:cNvPicPr>
              <a:picLocks noChangeAspect="1"/>
            </p:cNvPicPr>
            <p:nvPr/>
          </p:nvPicPr>
          <p:blipFill>
            <a:blip r:embed="rId3">
              <a:extLst/>
            </a:blip>
            <a:stretch>
              <a:fillRect/>
            </a:stretch>
          </p:blipFill>
          <p:spPr>
            <a:xfrm>
              <a:off x="0" y="0"/>
              <a:ext cx="5897351" cy="2039459"/>
            </a:xfrm>
            <a:prstGeom prst="rect">
              <a:avLst/>
            </a:prstGeom>
            <a:ln w="12700" cap="flat">
              <a:noFill/>
              <a:miter lim="400000"/>
            </a:ln>
            <a:effectLst/>
          </p:spPr>
        </p:pic>
        <p:sp>
          <p:nvSpPr>
            <p:cNvPr id="247" name="Shape 247"/>
            <p:cNvSpPr/>
            <p:nvPr/>
          </p:nvSpPr>
          <p:spPr>
            <a:xfrm>
              <a:off x="3696832" y="1046196"/>
              <a:ext cx="218902" cy="37959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25906" tIns="25906" rIns="25906" bIns="25906" numCol="1" anchor="ctr">
              <a:spAutoFit/>
            </a:bodyPr>
            <a:lstStyle/>
            <a:p>
              <a:r>
                <a:rPr sz="918"/>
                <a:t>*</a:t>
              </a:r>
            </a:p>
          </p:txBody>
        </p:sp>
      </p:grpSp>
    </p:spTree>
    <p:extLst>
      <p:ext uri="{BB962C8B-B14F-4D97-AF65-F5344CB8AC3E}">
        <p14:creationId xmlns:p14="http://schemas.microsoft.com/office/powerpoint/2010/main" val="18011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p:cNvSpPr>
          <p:nvPr>
            <p:ph type="title"/>
          </p:nvPr>
        </p:nvSpPr>
        <p:spPr>
          <a:prstGeom prst="rect">
            <a:avLst/>
          </a:prstGeom>
        </p:spPr>
        <p:txBody>
          <a:bodyPr/>
          <a:lstStyle/>
          <a:p>
            <a:r>
              <a:t>Example (pure Python)</a:t>
            </a:r>
          </a:p>
        </p:txBody>
      </p:sp>
      <p:sp>
        <p:nvSpPr>
          <p:cNvPr id="252" name="Shape 252"/>
          <p:cNvSpPr>
            <a:spLocks noGrp="1"/>
          </p:cNvSpPr>
          <p:nvPr>
            <p:ph type="body" sz="quarter" idx="10"/>
          </p:nvPr>
        </p:nvSpPr>
        <p:spPr>
          <a:xfrm>
            <a:off x="297641" y="1516062"/>
            <a:ext cx="11887199" cy="3870290"/>
          </a:xfrm>
          <a:prstGeom prst="rect">
            <a:avLst/>
          </a:prstGeom>
        </p:spPr>
        <p:txBody>
          <a:bodyPr anchor="t"/>
          <a:lstStyle/>
          <a:p>
            <a:pPr marL="392356" indent="-392356">
              <a:buSzPct val="100000"/>
              <a:buAutoNum type="arabicPeriod"/>
            </a:pPr>
            <a:r>
              <a:rPr sz="2000" dirty="0">
                <a:latin typeface="+mj-lt"/>
              </a:rPr>
              <a:t>Import TensorFlow</a:t>
            </a:r>
          </a:p>
          <a:p>
            <a:pPr marL="392356" indent="-392356">
              <a:spcBef>
                <a:spcPts val="4080"/>
              </a:spcBef>
              <a:buSzPct val="100000"/>
              <a:buAutoNum type="arabicPeriod"/>
            </a:pPr>
            <a:r>
              <a:rPr sz="2000" dirty="0">
                <a:latin typeface="+mj-lt"/>
              </a:rPr>
              <a:t>Prepare the tensors and operator</a:t>
            </a:r>
          </a:p>
          <a:p>
            <a:pPr marL="392356" indent="-392356">
              <a:spcBef>
                <a:spcPts val="6324"/>
              </a:spcBef>
              <a:buSzPct val="100000"/>
              <a:buAutoNum type="arabicPeriod"/>
            </a:pPr>
            <a:r>
              <a:rPr sz="2000" dirty="0">
                <a:latin typeface="+mj-lt"/>
              </a:rPr>
              <a:t>Feed the data</a:t>
            </a:r>
          </a:p>
          <a:p>
            <a:pPr marL="392356" indent="-392356">
              <a:spcBef>
                <a:spcPts val="9741"/>
              </a:spcBef>
              <a:buSzPct val="100000"/>
              <a:buAutoNum type="arabicPeriod"/>
            </a:pPr>
            <a:r>
              <a:rPr sz="2000" dirty="0">
                <a:latin typeface="+mj-lt"/>
              </a:rPr>
              <a:t>And get…</a:t>
            </a:r>
          </a:p>
        </p:txBody>
      </p:sp>
      <p:pic>
        <p:nvPicPr>
          <p:cNvPr id="253" name="pasted-image.png"/>
          <p:cNvPicPr>
            <a:picLocks noChangeAspect="1"/>
          </p:cNvPicPr>
          <p:nvPr/>
        </p:nvPicPr>
        <p:blipFill>
          <a:blip r:embed="rId2">
            <a:extLst/>
          </a:blip>
          <a:stretch>
            <a:fillRect/>
          </a:stretch>
        </p:blipFill>
        <p:spPr>
          <a:xfrm>
            <a:off x="6054737" y="1604283"/>
            <a:ext cx="6023064" cy="531066"/>
          </a:xfrm>
          <a:prstGeom prst="rect">
            <a:avLst/>
          </a:prstGeom>
          <a:ln w="12700">
            <a:miter lim="400000"/>
          </a:ln>
        </p:spPr>
      </p:pic>
      <p:pic>
        <p:nvPicPr>
          <p:cNvPr id="254" name="pasted-image.png"/>
          <p:cNvPicPr>
            <a:picLocks noChangeAspect="1"/>
          </p:cNvPicPr>
          <p:nvPr/>
        </p:nvPicPr>
        <p:blipFill>
          <a:blip r:embed="rId3">
            <a:extLst/>
          </a:blip>
          <a:stretch>
            <a:fillRect/>
          </a:stretch>
        </p:blipFill>
        <p:spPr>
          <a:xfrm>
            <a:off x="6061214" y="2112568"/>
            <a:ext cx="6010111" cy="1023274"/>
          </a:xfrm>
          <a:prstGeom prst="rect">
            <a:avLst/>
          </a:prstGeom>
          <a:ln w="12700">
            <a:miter lim="400000"/>
          </a:ln>
        </p:spPr>
      </p:pic>
      <p:pic>
        <p:nvPicPr>
          <p:cNvPr id="255" name="pasted-image.png"/>
          <p:cNvPicPr>
            <a:picLocks noChangeAspect="1"/>
          </p:cNvPicPr>
          <p:nvPr/>
        </p:nvPicPr>
        <p:blipFill>
          <a:blip r:embed="rId4">
            <a:extLst/>
          </a:blip>
          <a:stretch>
            <a:fillRect/>
          </a:stretch>
        </p:blipFill>
        <p:spPr>
          <a:xfrm>
            <a:off x="6054737" y="3127815"/>
            <a:ext cx="6010111" cy="1230519"/>
          </a:xfrm>
          <a:prstGeom prst="rect">
            <a:avLst/>
          </a:prstGeom>
          <a:ln w="12700">
            <a:miter lim="400000"/>
          </a:ln>
        </p:spPr>
      </p:pic>
      <p:pic>
        <p:nvPicPr>
          <p:cNvPr id="256" name="pasted-image.png"/>
          <p:cNvPicPr>
            <a:picLocks noChangeAspect="1"/>
          </p:cNvPicPr>
          <p:nvPr/>
        </p:nvPicPr>
        <p:blipFill>
          <a:blip r:embed="rId5">
            <a:extLst/>
          </a:blip>
          <a:stretch>
            <a:fillRect/>
          </a:stretch>
        </p:blipFill>
        <p:spPr>
          <a:xfrm>
            <a:off x="6732588" y="4935370"/>
            <a:ext cx="3056867" cy="310868"/>
          </a:xfrm>
          <a:prstGeom prst="rect">
            <a:avLst/>
          </a:prstGeom>
          <a:ln w="12700">
            <a:miter lim="400000"/>
          </a:ln>
        </p:spPr>
      </p:pic>
    </p:spTree>
    <p:extLst>
      <p:ext uri="{BB962C8B-B14F-4D97-AF65-F5344CB8AC3E}">
        <p14:creationId xmlns:p14="http://schemas.microsoft.com/office/powerpoint/2010/main" val="13520936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xfrm>
            <a:off x="1966553" y="5097462"/>
            <a:ext cx="9143936" cy="914384"/>
          </a:xfrm>
          <a:prstGeom prst="rect">
            <a:avLst/>
          </a:prstGeom>
        </p:spPr>
        <p:txBody>
          <a:bodyPr/>
          <a:lstStyle/>
          <a:p>
            <a:pPr algn="ctr"/>
            <a:r>
              <a:rPr dirty="0"/>
              <a:t>TensorFrames (experimental)</a:t>
            </a:r>
          </a:p>
        </p:txBody>
      </p:sp>
      <p:pic>
        <p:nvPicPr>
          <p:cNvPr id="259" name="lightSpeed.gif"/>
          <p:cNvPicPr>
            <a:picLocks noGrp="1"/>
          </p:cNvPicPr>
          <p:nvPr>
            <p:ph type="pic" idx="4294967295"/>
          </p:nvPr>
        </p:nvPicPr>
        <p:blipFill>
          <a:blip r:embed="rId2">
            <a:extLst/>
          </a:blip>
          <a:stretch>
            <a:fillRect/>
          </a:stretch>
        </p:blipFill>
        <p:spPr>
          <a:xfrm>
            <a:off x="1896671" y="927646"/>
            <a:ext cx="9283700" cy="3971925"/>
          </a:xfrm>
          <a:prstGeom prst="rect">
            <a:avLst/>
          </a:prstGeom>
        </p:spPr>
      </p:pic>
      <p:sp>
        <p:nvSpPr>
          <p:cNvPr id="262" name="Shape 262"/>
          <p:cNvSpPr/>
          <p:nvPr/>
        </p:nvSpPr>
        <p:spPr>
          <a:xfrm rot="16200000">
            <a:off x="10298944" y="3007105"/>
            <a:ext cx="2019203" cy="256348"/>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2600"/>
            </a:pPr>
            <a:r>
              <a:rPr sz="1326"/>
              <a:t>source: </a:t>
            </a:r>
            <a:r>
              <a:rPr sz="1326" u="sng">
                <a:hlinkClick r:id="rId3"/>
              </a:rPr>
              <a:t>http://bit.ly/2jRN1mj</a:t>
            </a:r>
          </a:p>
        </p:txBody>
      </p:sp>
      <p:sp>
        <p:nvSpPr>
          <p:cNvPr id="261" name="Shape 261"/>
          <p:cNvSpPr>
            <a:spLocks noGrp="1"/>
          </p:cNvSpPr>
          <p:nvPr>
            <p:ph type="body" sz="quarter" idx="12"/>
          </p:nvPr>
        </p:nvSpPr>
        <p:spPr>
          <a:xfrm>
            <a:off x="4252553" y="6011846"/>
            <a:ext cx="4571936" cy="1141676"/>
          </a:xfrm>
          <a:prstGeom prst="rect">
            <a:avLst/>
          </a:prstGeom>
        </p:spPr>
        <p:txBody>
          <a:bodyPr/>
          <a:lstStyle/>
          <a:p>
            <a:pPr algn="ctr"/>
            <a:r>
              <a:rPr dirty="0">
                <a:latin typeface="+mj-lt"/>
              </a:rPr>
              <a:t>Built for speed!</a:t>
            </a:r>
          </a:p>
        </p:txBody>
      </p:sp>
    </p:spTree>
    <p:extLst>
      <p:ext uri="{BB962C8B-B14F-4D97-AF65-F5344CB8AC3E}">
        <p14:creationId xmlns:p14="http://schemas.microsoft.com/office/powerpoint/2010/main" val="931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An intermediary</a:t>
            </a:r>
          </a:p>
        </p:txBody>
      </p:sp>
      <p:sp>
        <p:nvSpPr>
          <p:cNvPr id="267" name="Shape 267"/>
          <p:cNvSpPr>
            <a:spLocks noGrp="1"/>
          </p:cNvSpPr>
          <p:nvPr>
            <p:ph type="body" sz="quarter" idx="10"/>
          </p:nvPr>
        </p:nvSpPr>
        <p:spPr>
          <a:xfrm>
            <a:off x="655637" y="1854575"/>
            <a:ext cx="6172199" cy="3416320"/>
          </a:xfrm>
          <a:prstGeom prst="rect">
            <a:avLst/>
          </a:prstGeom>
        </p:spPr>
        <p:txBody>
          <a:bodyPr/>
          <a:lstStyle/>
          <a:p>
            <a:pPr marL="457200" indent="-457200">
              <a:buFont typeface="Arial" charset="0"/>
              <a:buChar char="•"/>
            </a:pPr>
            <a:r>
              <a:rPr sz="2800" dirty="0">
                <a:latin typeface="+mj-lt"/>
              </a:rPr>
              <a:t>TensorFrames are built for speed</a:t>
            </a:r>
            <a:r>
              <a:rPr sz="2800" dirty="0" smtClean="0">
                <a:latin typeface="+mj-lt"/>
              </a:rPr>
              <a:t>*</a:t>
            </a:r>
            <a:endParaRPr lang="en-US" sz="2800" dirty="0" smtClean="0">
              <a:latin typeface="+mj-lt"/>
            </a:endParaRPr>
          </a:p>
          <a:p>
            <a:pPr marL="457200" indent="-457200">
              <a:buFont typeface="Arial" charset="0"/>
              <a:buChar char="•"/>
            </a:pPr>
            <a:endParaRPr sz="2800" dirty="0">
              <a:latin typeface="+mj-lt"/>
            </a:endParaRPr>
          </a:p>
          <a:p>
            <a:pPr marL="457200" indent="-457200">
              <a:buFont typeface="Arial" charset="0"/>
              <a:buChar char="•"/>
            </a:pPr>
            <a:r>
              <a:rPr sz="2800" dirty="0">
                <a:latin typeface="+mj-lt"/>
              </a:rPr>
              <a:t>Spark DataFrames as </a:t>
            </a:r>
            <a:r>
              <a:rPr sz="2800" dirty="0" smtClean="0">
                <a:latin typeface="+mj-lt"/>
              </a:rPr>
              <a:t>input</a:t>
            </a:r>
            <a:endParaRPr lang="en-US" sz="2800" dirty="0" smtClean="0">
              <a:latin typeface="+mj-lt"/>
            </a:endParaRPr>
          </a:p>
          <a:p>
            <a:pPr marL="457200" indent="-457200">
              <a:buFont typeface="Arial" charset="0"/>
              <a:buChar char="•"/>
            </a:pPr>
            <a:endParaRPr sz="2800" dirty="0">
              <a:latin typeface="+mj-lt"/>
            </a:endParaRPr>
          </a:p>
          <a:p>
            <a:pPr marL="457200" indent="-457200">
              <a:buFont typeface="Arial" charset="0"/>
              <a:buChar char="•"/>
            </a:pPr>
            <a:r>
              <a:rPr sz="2800" dirty="0">
                <a:latin typeface="+mj-lt"/>
              </a:rPr>
              <a:t>TensorFrames act as a </a:t>
            </a:r>
            <a:r>
              <a:rPr sz="2800" dirty="0" smtClean="0">
                <a:latin typeface="+mj-lt"/>
              </a:rPr>
              <a:t>bridge</a:t>
            </a:r>
            <a:endParaRPr lang="en-US" sz="2800" dirty="0" smtClean="0">
              <a:latin typeface="+mj-lt"/>
            </a:endParaRPr>
          </a:p>
          <a:p>
            <a:pPr marL="457200" indent="-457200">
              <a:buFont typeface="Arial" charset="0"/>
              <a:buChar char="•"/>
            </a:pPr>
            <a:endParaRPr sz="2800" dirty="0">
              <a:latin typeface="+mj-lt"/>
            </a:endParaRPr>
          </a:p>
          <a:p>
            <a:pPr marL="457200" indent="-457200">
              <a:buFont typeface="Arial" charset="0"/>
              <a:buChar char="•"/>
            </a:pPr>
            <a:r>
              <a:rPr sz="2800" dirty="0">
                <a:latin typeface="+mj-lt"/>
              </a:rPr>
              <a:t>Can return a DataFrame</a:t>
            </a:r>
          </a:p>
        </p:txBody>
      </p:sp>
      <p:pic>
        <p:nvPicPr>
          <p:cNvPr id="265" name="tensorFrames.png"/>
          <p:cNvPicPr>
            <a:picLocks noGrp="1" noChangeAspect="1"/>
          </p:cNvPicPr>
          <p:nvPr>
            <p:ph type="pic" idx="4294967295"/>
          </p:nvPr>
        </p:nvPicPr>
        <p:blipFill>
          <a:blip r:embed="rId3">
            <a:extLst/>
          </a:blip>
          <a:srcRect/>
          <a:stretch>
            <a:fillRect/>
          </a:stretch>
        </p:blipFill>
        <p:spPr>
          <a:xfrm>
            <a:off x="7894637" y="1540799"/>
            <a:ext cx="3943350" cy="4695825"/>
          </a:xfrm>
          <a:prstGeom prst="rect">
            <a:avLst/>
          </a:prstGeom>
        </p:spPr>
      </p:pic>
      <p:sp>
        <p:nvSpPr>
          <p:cNvPr id="268" name="Shape 268"/>
          <p:cNvSpPr/>
          <p:nvPr/>
        </p:nvSpPr>
        <p:spPr>
          <a:xfrm>
            <a:off x="503237" y="6392862"/>
            <a:ext cx="2021127" cy="311300"/>
          </a:xfrm>
          <a:prstGeom prst="rect">
            <a:avLst/>
          </a:prstGeom>
          <a:ln w="12700">
            <a:miter lim="400000"/>
          </a:ln>
          <a:extLst>
            <a:ext uri="{C572A759-6A51-4108-AA02-DFA0A04FC94B}">
              <ma14:wrappingTextBoxFlag xmlns:ma14="http://schemas.microsoft.com/office/mac/drawingml/2011/main" val="1"/>
            </a:ext>
          </a:extLst>
        </p:spPr>
        <p:txBody>
          <a:bodyPr wrap="none" lIns="25906" tIns="25906" rIns="25906" bIns="25906" anchor="ctr">
            <a:spAutoFit/>
          </a:bodyPr>
          <a:lstStyle/>
          <a:p>
            <a:pPr>
              <a:defRPr sz="3300"/>
            </a:pPr>
            <a:r>
              <a:rPr sz="1683"/>
              <a:t>* </a:t>
            </a:r>
            <a:r>
              <a:rPr sz="1683" u="sng">
                <a:hlinkClick r:id="rId4"/>
              </a:rPr>
              <a:t>http://bit.ly/2iVy8vm</a:t>
            </a:r>
          </a:p>
        </p:txBody>
      </p:sp>
    </p:spTree>
    <p:extLst>
      <p:ext uri="{BB962C8B-B14F-4D97-AF65-F5344CB8AC3E}">
        <p14:creationId xmlns:p14="http://schemas.microsoft.com/office/powerpoint/2010/main" val="17589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p>
            <a:r>
              <a:t>Getting ready</a:t>
            </a:r>
          </a:p>
        </p:txBody>
      </p:sp>
      <p:sp>
        <p:nvSpPr>
          <p:cNvPr id="274" name="Shape 274"/>
          <p:cNvSpPr>
            <a:spLocks noGrp="1"/>
          </p:cNvSpPr>
          <p:nvPr>
            <p:ph type="body" sz="quarter" idx="10"/>
          </p:nvPr>
        </p:nvSpPr>
        <p:spPr>
          <a:xfrm>
            <a:off x="274639" y="1668462"/>
            <a:ext cx="11887199" cy="4552015"/>
          </a:xfrm>
          <a:prstGeom prst="rect">
            <a:avLst/>
          </a:prstGeom>
        </p:spPr>
        <p:txBody>
          <a:bodyPr/>
          <a:lstStyle/>
          <a:p>
            <a:pPr marL="320612" indent="-320612" defTabSz="416794">
              <a:spcBef>
                <a:spcPts val="2958"/>
              </a:spcBef>
              <a:defRPr sz="5148"/>
            </a:pPr>
            <a:r>
              <a:rPr sz="3200" dirty="0">
                <a:latin typeface="+mj-lt"/>
              </a:rPr>
              <a:t>From CLI run</a:t>
            </a:r>
          </a:p>
          <a:p>
            <a:pPr marL="0" indent="0" defTabSz="416794">
              <a:spcBef>
                <a:spcPts val="2958"/>
              </a:spcBef>
              <a:buSzTx/>
              <a:buNone/>
              <a:defRPr sz="5148">
                <a:latin typeface="Consolas"/>
                <a:ea typeface="Consolas"/>
                <a:cs typeface="Consolas"/>
                <a:sym typeface="Consolas"/>
              </a:defRPr>
            </a:pPr>
            <a:r>
              <a:rPr sz="2400" dirty="0"/>
              <a:t>$SPARK_HOME/bin/pyspark \</a:t>
            </a:r>
          </a:p>
          <a:p>
            <a:pPr marL="0" indent="0" defTabSz="416794">
              <a:spcBef>
                <a:spcPts val="0"/>
              </a:spcBef>
              <a:buSzTx/>
              <a:buNone/>
              <a:defRPr sz="5148">
                <a:latin typeface="Consolas"/>
                <a:ea typeface="Consolas"/>
                <a:cs typeface="Consolas"/>
                <a:sym typeface="Consolas"/>
              </a:defRPr>
            </a:pPr>
            <a:r>
              <a:rPr sz="2400" dirty="0"/>
              <a:t>--packages </a:t>
            </a:r>
            <a:r>
              <a:rPr sz="2400" dirty="0" smtClean="0"/>
              <a:t>databricks:tensorframes:0.2.3-s_2.10</a:t>
            </a:r>
            <a:endParaRPr lang="en-US" sz="2400" dirty="0" smtClean="0"/>
          </a:p>
          <a:p>
            <a:pPr marL="0" indent="0" defTabSz="416794">
              <a:spcBef>
                <a:spcPts val="0"/>
              </a:spcBef>
              <a:buSzTx/>
              <a:buNone/>
              <a:defRPr sz="5148">
                <a:latin typeface="Consolas"/>
                <a:ea typeface="Consolas"/>
                <a:cs typeface="Consolas"/>
                <a:sym typeface="Consolas"/>
              </a:defRPr>
            </a:pPr>
            <a:endParaRPr sz="2400" dirty="0"/>
          </a:p>
          <a:p>
            <a:pPr marL="320612" indent="-320612" defTabSz="416794">
              <a:spcBef>
                <a:spcPts val="2958"/>
              </a:spcBef>
              <a:defRPr sz="5148"/>
            </a:pPr>
            <a:r>
              <a:rPr sz="3200" dirty="0">
                <a:latin typeface="+mj-lt"/>
              </a:rPr>
              <a:t>or (preferred) in Free Community Edition on Databricks start with</a:t>
            </a:r>
            <a:endParaRPr sz="2800" dirty="0">
              <a:latin typeface="+mj-lt"/>
            </a:endParaRPr>
          </a:p>
          <a:p>
            <a:pPr marL="0" indent="0" defTabSz="416794">
              <a:spcBef>
                <a:spcPts val="2958"/>
              </a:spcBef>
              <a:buSzTx/>
              <a:buNone/>
              <a:defRPr sz="5148">
                <a:latin typeface="Consolas"/>
                <a:ea typeface="Consolas"/>
                <a:cs typeface="Consolas"/>
                <a:sym typeface="Consolas"/>
              </a:defRPr>
            </a:pPr>
            <a:r>
              <a:rPr sz="2400" dirty="0"/>
              <a:t>%sh</a:t>
            </a:r>
          </a:p>
          <a:p>
            <a:pPr marL="0" indent="0" defTabSz="416794">
              <a:spcBef>
                <a:spcPts val="0"/>
              </a:spcBef>
              <a:buSzTx/>
              <a:buNone/>
              <a:defRPr sz="5148">
                <a:latin typeface="Consolas"/>
                <a:ea typeface="Consolas"/>
                <a:cs typeface="Consolas"/>
                <a:sym typeface="Consolas"/>
              </a:defRPr>
            </a:pPr>
            <a:r>
              <a:rPr sz="2400" dirty="0"/>
              <a:t>/databricks/python/bin/pip install https://storage.googleapis.com/tensorflow/linux/cpu/tensorflow-0.9.0rc0-cp27-none-linux_x86_64.whl</a:t>
            </a:r>
          </a:p>
        </p:txBody>
      </p:sp>
    </p:spTree>
    <p:extLst>
      <p:ext uri="{BB962C8B-B14F-4D97-AF65-F5344CB8AC3E}">
        <p14:creationId xmlns:p14="http://schemas.microsoft.com/office/powerpoint/2010/main" val="181407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Start!</a:t>
            </a:r>
          </a:p>
        </p:txBody>
      </p:sp>
      <p:sp>
        <p:nvSpPr>
          <p:cNvPr id="280" name="Shape 280"/>
          <p:cNvSpPr>
            <a:spLocks noGrp="1"/>
          </p:cNvSpPr>
          <p:nvPr>
            <p:ph type="body" sz="quarter" idx="10"/>
          </p:nvPr>
        </p:nvSpPr>
        <p:spPr>
          <a:xfrm>
            <a:off x="274639" y="1439862"/>
            <a:ext cx="5447632" cy="4850559"/>
          </a:xfrm>
          <a:prstGeom prst="rect">
            <a:avLst/>
          </a:prstGeom>
        </p:spPr>
        <p:txBody>
          <a:bodyPr anchor="t"/>
          <a:lstStyle/>
          <a:p>
            <a:pPr marL="392356" indent="-392356">
              <a:buSzPct val="100000"/>
              <a:buAutoNum type="arabicPeriod"/>
            </a:pPr>
            <a:r>
              <a:rPr dirty="0">
                <a:latin typeface="+mj-lt"/>
              </a:rPr>
              <a:t>Import modules</a:t>
            </a:r>
          </a:p>
          <a:p>
            <a:pPr marL="392356" indent="-392356">
              <a:spcBef>
                <a:spcPts val="5202"/>
              </a:spcBef>
              <a:buSzPct val="100000"/>
              <a:buAutoNum type="arabicPeriod"/>
            </a:pPr>
            <a:r>
              <a:rPr dirty="0">
                <a:latin typeface="+mj-lt"/>
              </a:rPr>
              <a:t>Create some fake data</a:t>
            </a:r>
          </a:p>
          <a:p>
            <a:pPr marL="392356" indent="-392356">
              <a:spcBef>
                <a:spcPts val="5202"/>
              </a:spcBef>
              <a:buSzPct val="100000"/>
              <a:buAutoNum type="arabicPeriod"/>
            </a:pPr>
            <a:r>
              <a:rPr dirty="0">
                <a:latin typeface="+mj-lt"/>
              </a:rPr>
              <a:t>Create the graph</a:t>
            </a:r>
          </a:p>
          <a:p>
            <a:pPr marL="392356" indent="-392356">
              <a:spcBef>
                <a:spcPts val="1530"/>
              </a:spcBef>
              <a:buSzPct val="100000"/>
              <a:buAutoNum type="arabicPeriod"/>
            </a:pPr>
            <a:r>
              <a:rPr dirty="0">
                <a:latin typeface="+mj-lt"/>
              </a:rPr>
              <a:t>Block the variable</a:t>
            </a:r>
          </a:p>
          <a:p>
            <a:pPr marL="392356" indent="-392356">
              <a:spcBef>
                <a:spcPts val="918"/>
              </a:spcBef>
              <a:buSzPct val="100000"/>
              <a:buAutoNum type="arabicPeriod"/>
            </a:pPr>
            <a:r>
              <a:rPr dirty="0">
                <a:latin typeface="+mj-lt"/>
              </a:rPr>
              <a:t>Add 3 to x and put in z</a:t>
            </a:r>
          </a:p>
          <a:p>
            <a:pPr marL="392356" indent="-392356">
              <a:spcBef>
                <a:spcPts val="2193"/>
              </a:spcBef>
              <a:buSzPct val="100000"/>
              <a:buAutoNum type="arabicPeriod"/>
            </a:pPr>
            <a:r>
              <a:rPr dirty="0">
                <a:latin typeface="+mj-lt"/>
              </a:rPr>
              <a:t>Return as df2</a:t>
            </a:r>
          </a:p>
        </p:txBody>
      </p:sp>
      <p:pic>
        <p:nvPicPr>
          <p:cNvPr id="281" name="pasted-image.png"/>
          <p:cNvPicPr>
            <a:picLocks noChangeAspect="1"/>
          </p:cNvPicPr>
          <p:nvPr/>
        </p:nvPicPr>
        <p:blipFill>
          <a:blip r:embed="rId2">
            <a:extLst/>
          </a:blip>
          <a:stretch>
            <a:fillRect/>
          </a:stretch>
        </p:blipFill>
        <p:spPr>
          <a:xfrm>
            <a:off x="5732164" y="1598276"/>
            <a:ext cx="4317843" cy="1569260"/>
          </a:xfrm>
          <a:prstGeom prst="rect">
            <a:avLst/>
          </a:prstGeom>
          <a:ln w="12700">
            <a:miter lim="400000"/>
          </a:ln>
        </p:spPr>
      </p:pic>
      <p:pic>
        <p:nvPicPr>
          <p:cNvPr id="282" name="pasted-image.png"/>
          <p:cNvPicPr>
            <a:picLocks noChangeAspect="1"/>
          </p:cNvPicPr>
          <p:nvPr/>
        </p:nvPicPr>
        <p:blipFill>
          <a:blip r:embed="rId3">
            <a:extLst/>
          </a:blip>
          <a:stretch>
            <a:fillRect/>
          </a:stretch>
        </p:blipFill>
        <p:spPr>
          <a:xfrm>
            <a:off x="5722270" y="3286282"/>
            <a:ext cx="5844257" cy="2836844"/>
          </a:xfrm>
          <a:prstGeom prst="rect">
            <a:avLst/>
          </a:prstGeom>
          <a:ln w="12700">
            <a:miter lim="400000"/>
          </a:ln>
        </p:spPr>
      </p:pic>
    </p:spTree>
    <p:extLst>
      <p:ext uri="{BB962C8B-B14F-4D97-AF65-F5344CB8AC3E}">
        <p14:creationId xmlns:p14="http://schemas.microsoft.com/office/powerpoint/2010/main" val="118977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Element-wise sum and min</a:t>
            </a:r>
          </a:p>
        </p:txBody>
      </p:sp>
      <p:sp>
        <p:nvSpPr>
          <p:cNvPr id="286" name="Shape 286"/>
          <p:cNvSpPr>
            <a:spLocks noGrp="1"/>
          </p:cNvSpPr>
          <p:nvPr>
            <p:ph type="body" sz="quarter" idx="10"/>
          </p:nvPr>
        </p:nvSpPr>
        <p:spPr>
          <a:xfrm>
            <a:off x="284941" y="1713511"/>
            <a:ext cx="11887199" cy="3847207"/>
          </a:xfrm>
          <a:prstGeom prst="rect">
            <a:avLst/>
          </a:prstGeom>
        </p:spPr>
        <p:txBody>
          <a:bodyPr anchor="t"/>
          <a:lstStyle/>
          <a:p>
            <a:pPr marL="392356" indent="-392356">
              <a:spcBef>
                <a:spcPts val="9741"/>
              </a:spcBef>
              <a:buSzPct val="100000"/>
              <a:buAutoNum type="arabicPeriod"/>
            </a:pPr>
            <a:r>
              <a:rPr sz="3200" dirty="0">
                <a:latin typeface="+mj-lt"/>
              </a:rPr>
              <a:t>Create a DataFrame of </a:t>
            </a:r>
            <a:r>
              <a:rPr sz="3200" dirty="0" smtClean="0">
                <a:latin typeface="+mj-lt"/>
              </a:rPr>
              <a:t>lists</a:t>
            </a:r>
            <a:endParaRPr sz="3200" dirty="0">
              <a:latin typeface="+mj-lt"/>
            </a:endParaRPr>
          </a:p>
          <a:p>
            <a:pPr marL="392356" indent="-392356">
              <a:buSzPct val="100000"/>
              <a:buAutoNum type="arabicPeriod"/>
            </a:pPr>
            <a:r>
              <a:rPr sz="3200" dirty="0">
                <a:latin typeface="+mj-lt"/>
              </a:rPr>
              <a:t>Analyze</a:t>
            </a:r>
          </a:p>
          <a:p>
            <a:pPr marL="392356" indent="-392356">
              <a:spcBef>
                <a:spcPts val="1020"/>
              </a:spcBef>
              <a:buSzPct val="100000"/>
              <a:buAutoNum type="arabicPeriod"/>
            </a:pPr>
            <a:r>
              <a:rPr sz="3200" dirty="0">
                <a:latin typeface="+mj-lt"/>
              </a:rPr>
              <a:t>Copy y</a:t>
            </a:r>
          </a:p>
          <a:p>
            <a:pPr marL="392356" indent="-392356">
              <a:spcBef>
                <a:spcPts val="459"/>
              </a:spcBef>
              <a:buSzPct val="100000"/>
              <a:buAutoNum type="arabicPeriod"/>
            </a:pPr>
            <a:r>
              <a:rPr sz="3200" dirty="0">
                <a:latin typeface="+mj-lt"/>
              </a:rPr>
              <a:t>Create graph</a:t>
            </a:r>
          </a:p>
          <a:p>
            <a:pPr marL="392356" indent="-392356">
              <a:spcBef>
                <a:spcPts val="459"/>
              </a:spcBef>
              <a:buSzPct val="100000"/>
              <a:buAutoNum type="arabicPeriod"/>
            </a:pPr>
            <a:r>
              <a:rPr sz="3200" dirty="0">
                <a:latin typeface="+mj-lt"/>
              </a:rPr>
              <a:t>Block the variables</a:t>
            </a:r>
          </a:p>
          <a:p>
            <a:pPr marL="392356" indent="-392356">
              <a:spcBef>
                <a:spcPts val="816"/>
              </a:spcBef>
              <a:buSzPct val="100000"/>
              <a:buAutoNum type="arabicPeriod"/>
            </a:pPr>
            <a:r>
              <a:rPr sz="3200" dirty="0">
                <a:latin typeface="+mj-lt"/>
              </a:rPr>
              <a:t>Create the nodes</a:t>
            </a:r>
          </a:p>
          <a:p>
            <a:pPr marL="392356" indent="-392356">
              <a:spcBef>
                <a:spcPts val="816"/>
              </a:spcBef>
              <a:buSzPct val="100000"/>
              <a:buAutoNum type="arabicPeriod"/>
            </a:pPr>
            <a:r>
              <a:rPr sz="3200" dirty="0">
                <a:latin typeface="+mj-lt"/>
              </a:rPr>
              <a:t>Get the results back</a:t>
            </a:r>
          </a:p>
        </p:txBody>
      </p:sp>
      <p:pic>
        <p:nvPicPr>
          <p:cNvPr id="287" name="pasted-image.png"/>
          <p:cNvPicPr>
            <a:picLocks noChangeAspect="1"/>
          </p:cNvPicPr>
          <p:nvPr/>
        </p:nvPicPr>
        <p:blipFill>
          <a:blip r:embed="rId2">
            <a:extLst/>
          </a:blip>
          <a:stretch>
            <a:fillRect/>
          </a:stretch>
        </p:blipFill>
        <p:spPr>
          <a:xfrm>
            <a:off x="6931258" y="1897458"/>
            <a:ext cx="3780665" cy="522597"/>
          </a:xfrm>
          <a:prstGeom prst="rect">
            <a:avLst/>
          </a:prstGeom>
          <a:ln w="12700">
            <a:miter lim="400000"/>
          </a:ln>
        </p:spPr>
      </p:pic>
      <p:pic>
        <p:nvPicPr>
          <p:cNvPr id="288" name="pasted-image.png"/>
          <p:cNvPicPr>
            <a:picLocks noChangeAspect="1"/>
          </p:cNvPicPr>
          <p:nvPr/>
        </p:nvPicPr>
        <p:blipFill>
          <a:blip r:embed="rId3">
            <a:extLst/>
          </a:blip>
          <a:srcRect b="46010"/>
          <a:stretch>
            <a:fillRect/>
          </a:stretch>
        </p:blipFill>
        <p:spPr>
          <a:xfrm>
            <a:off x="6967522" y="3433790"/>
            <a:ext cx="5103413" cy="506676"/>
          </a:xfrm>
          <a:prstGeom prst="rect">
            <a:avLst/>
          </a:prstGeom>
          <a:ln w="12700">
            <a:miter lim="400000"/>
          </a:ln>
        </p:spPr>
      </p:pic>
      <p:pic>
        <p:nvPicPr>
          <p:cNvPr id="289" name="pasted-image.png"/>
          <p:cNvPicPr>
            <a:picLocks noChangeAspect="1"/>
          </p:cNvPicPr>
          <p:nvPr/>
        </p:nvPicPr>
        <p:blipFill>
          <a:blip r:embed="rId4">
            <a:extLst/>
          </a:blip>
          <a:stretch>
            <a:fillRect/>
          </a:stretch>
        </p:blipFill>
        <p:spPr>
          <a:xfrm>
            <a:off x="6977334" y="4027739"/>
            <a:ext cx="5083789" cy="2044798"/>
          </a:xfrm>
          <a:prstGeom prst="rect">
            <a:avLst/>
          </a:prstGeom>
          <a:ln w="12700">
            <a:miter lim="400000"/>
          </a:ln>
        </p:spPr>
      </p:pic>
      <p:pic>
        <p:nvPicPr>
          <p:cNvPr id="290" name="pasted-image.png"/>
          <p:cNvPicPr>
            <a:picLocks noChangeAspect="1"/>
          </p:cNvPicPr>
          <p:nvPr/>
        </p:nvPicPr>
        <p:blipFill>
          <a:blip r:embed="rId5">
            <a:extLst/>
          </a:blip>
          <a:stretch>
            <a:fillRect/>
          </a:stretch>
        </p:blipFill>
        <p:spPr>
          <a:xfrm>
            <a:off x="6982109" y="6159908"/>
            <a:ext cx="4150020" cy="661598"/>
          </a:xfrm>
          <a:prstGeom prst="rect">
            <a:avLst/>
          </a:prstGeom>
          <a:ln w="12700">
            <a:miter lim="400000"/>
          </a:ln>
        </p:spPr>
      </p:pic>
      <p:pic>
        <p:nvPicPr>
          <p:cNvPr id="291" name="pasted-image.png"/>
          <p:cNvPicPr>
            <a:picLocks noChangeAspect="1"/>
          </p:cNvPicPr>
          <p:nvPr/>
        </p:nvPicPr>
        <p:blipFill>
          <a:blip r:embed="rId6">
            <a:extLst/>
          </a:blip>
          <a:stretch>
            <a:fillRect/>
          </a:stretch>
        </p:blipFill>
        <p:spPr>
          <a:xfrm>
            <a:off x="11069235" y="1223865"/>
            <a:ext cx="882809" cy="2044797"/>
          </a:xfrm>
          <a:prstGeom prst="rect">
            <a:avLst/>
          </a:prstGeom>
          <a:ln w="12700">
            <a:miter lim="400000"/>
          </a:ln>
        </p:spPr>
      </p:pic>
    </p:spTree>
    <p:extLst>
      <p:ext uri="{BB962C8B-B14F-4D97-AF65-F5344CB8AC3E}">
        <p14:creationId xmlns:p14="http://schemas.microsoft.com/office/powerpoint/2010/main" val="129949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Tutorial Setup</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087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Tutorial Prerequisites</a:t>
            </a:r>
          </a:p>
        </p:txBody>
      </p:sp>
      <p:sp>
        <p:nvSpPr>
          <p:cNvPr id="5" name="Text Placeholder 4"/>
          <p:cNvSpPr>
            <a:spLocks noGrp="1"/>
          </p:cNvSpPr>
          <p:nvPr>
            <p:ph type="body" sz="quarter" idx="10"/>
          </p:nvPr>
        </p:nvSpPr>
        <p:spPr>
          <a:xfrm>
            <a:off x="274638" y="1212850"/>
            <a:ext cx="11888787" cy="3619452"/>
          </a:xfrm>
        </p:spPr>
        <p:txBody>
          <a:bodyPr/>
          <a:lstStyle/>
          <a:p>
            <a:pPr marL="571500" indent="-571500">
              <a:buFont typeface="Arial" charset="0"/>
              <a:buChar char="•"/>
            </a:pPr>
            <a:r>
              <a:rPr lang="en-US" dirty="0" smtClean="0"/>
              <a:t>Log into Databricks Community Edition (</a:t>
            </a:r>
            <a:r>
              <a:rPr lang="en-US" dirty="0" smtClean="0">
                <a:hlinkClick r:id="rId3"/>
              </a:rPr>
              <a:t>https://community.cloud.databricks.com)</a:t>
            </a:r>
            <a:endParaRPr lang="en-US" dirty="0"/>
          </a:p>
          <a:p>
            <a:pPr marL="571500" indent="-571500">
              <a:buFont typeface="Arial" charset="0"/>
              <a:buChar char="•"/>
            </a:pPr>
            <a:r>
              <a:rPr lang="en-US" dirty="0" smtClean="0"/>
              <a:t>Import notebooks: </a:t>
            </a:r>
            <a:r>
              <a:rPr lang="en-US" dirty="0" smtClean="0">
                <a:hlinkClick r:id="rId4"/>
              </a:rPr>
              <a:t>https</a:t>
            </a:r>
            <a:r>
              <a:rPr lang="en-US" dirty="0">
                <a:hlinkClick r:id="rId4"/>
              </a:rPr>
              <a:t>://</a:t>
            </a:r>
            <a:r>
              <a:rPr lang="en-US" dirty="0" smtClean="0">
                <a:hlinkClick r:id="rId4"/>
              </a:rPr>
              <a:t>aka.ms/pydata-sea-2017-tfs</a:t>
            </a:r>
            <a:endParaRPr lang="en-US" dirty="0" smtClean="0"/>
          </a:p>
          <a:p>
            <a:pPr marL="571500" indent="-571500">
              <a:buFont typeface="Arial" charset="0"/>
              <a:buChar char="•"/>
            </a:pPr>
            <a:r>
              <a:rPr lang="en-US" dirty="0" smtClean="0"/>
              <a:t>Start cluster</a:t>
            </a:r>
          </a:p>
          <a:p>
            <a:pPr marL="571500" indent="-571500">
              <a:buFont typeface="Arial" charset="0"/>
              <a:buChar char="•"/>
            </a:pPr>
            <a:r>
              <a:rPr lang="en-US" dirty="0" smtClean="0"/>
              <a:t>Install libraries</a:t>
            </a:r>
          </a:p>
          <a:p>
            <a:pPr marL="571500" indent="-571500">
              <a:buFont typeface="Arial" charset="0"/>
              <a:buChar char="•"/>
            </a:pPr>
            <a:r>
              <a:rPr lang="en-US" dirty="0" smtClean="0"/>
              <a:t>Let’s go!</a:t>
            </a:r>
            <a:endParaRPr lang="en-US" dirty="0" smtClean="0"/>
          </a:p>
        </p:txBody>
      </p:sp>
    </p:spTree>
    <p:extLst>
      <p:ext uri="{BB962C8B-B14F-4D97-AF65-F5344CB8AC3E}">
        <p14:creationId xmlns:p14="http://schemas.microsoft.com/office/powerpoint/2010/main" val="93348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08037" y="1211262"/>
            <a:ext cx="6781800" cy="1126462"/>
          </a:xfrm>
        </p:spPr>
        <p:txBody>
          <a:bodyPr/>
          <a:lstStyle/>
          <a:p>
            <a:pPr>
              <a:defRPr sz="4400"/>
            </a:pPr>
            <a:r>
              <a:rPr lang="en-US" dirty="0"/>
              <a:t>Denny Lee</a:t>
            </a:r>
            <a:br>
              <a:rPr lang="en-US" dirty="0"/>
            </a:br>
            <a:r>
              <a:rPr lang="en-US" sz="2400" dirty="0"/>
              <a:t>Principal Program Manager, Azure Cosmos DB</a:t>
            </a:r>
            <a:endParaRPr lang="en-US" sz="2000" dirty="0"/>
          </a:p>
        </p:txBody>
      </p:sp>
      <p:pic>
        <p:nvPicPr>
          <p:cNvPr id="8" name="image23.jpeg"/>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7894637" y="1973262"/>
            <a:ext cx="2858552" cy="2857500"/>
          </a:xfrm>
          <a:prstGeom prst="rect">
            <a:avLst/>
          </a:prstGeom>
          <a:ln w="12700">
            <a:solidFill>
              <a:schemeClr val="accent1"/>
            </a:solidFill>
            <a:miter lim="400000"/>
          </a:ln>
        </p:spPr>
      </p:pic>
      <p:sp>
        <p:nvSpPr>
          <p:cNvPr id="10" name="TextBox 9"/>
          <p:cNvSpPr txBox="1"/>
          <p:nvPr/>
        </p:nvSpPr>
        <p:spPr>
          <a:xfrm>
            <a:off x="827365" y="2457804"/>
            <a:ext cx="6914872" cy="3450175"/>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Former:</a:t>
            </a:r>
          </a:p>
          <a:p>
            <a:pPr marL="342900" indent="-342900">
              <a:lnSpc>
                <a:spcPct val="90000"/>
              </a:lnSpc>
              <a:spcAft>
                <a:spcPts val="600"/>
              </a:spcAft>
              <a:buFont typeface="Arial" charset="0"/>
              <a:buChar char="•"/>
            </a:pPr>
            <a:r>
              <a:rPr lang="en-US" sz="2000" dirty="0">
                <a:gradFill>
                  <a:gsLst>
                    <a:gs pos="2917">
                      <a:schemeClr val="tx1"/>
                    </a:gs>
                    <a:gs pos="30000">
                      <a:schemeClr val="tx1"/>
                    </a:gs>
                  </a:gsLst>
                  <a:lin ang="5400000" scaled="0"/>
                </a:gradFill>
              </a:rPr>
              <a:t>Technology Evangelist @ Databricks</a:t>
            </a:r>
          </a:p>
          <a:p>
            <a:pPr marL="342900" indent="-342900">
              <a:lnSpc>
                <a:spcPct val="90000"/>
              </a:lnSpc>
              <a:spcAft>
                <a:spcPts val="600"/>
              </a:spcAft>
              <a:buFont typeface="Arial" charset="0"/>
              <a:buChar char="•"/>
            </a:pPr>
            <a:r>
              <a:rPr lang="en-US" sz="2000" dirty="0"/>
              <a:t>Senior Director of Data Sciences Engineering at Concur (now part of SAP)</a:t>
            </a:r>
          </a:p>
          <a:p>
            <a:pPr marL="342900" indent="-342900">
              <a:lnSpc>
                <a:spcPct val="90000"/>
              </a:lnSpc>
              <a:spcAft>
                <a:spcPts val="600"/>
              </a:spcAft>
              <a:buFont typeface="Arial" charset="0"/>
              <a:buChar char="•"/>
            </a:pPr>
            <a:r>
              <a:rPr lang="en-US" sz="2000" dirty="0"/>
              <a:t>Principal Program Manager at Microsoft</a:t>
            </a:r>
          </a:p>
          <a:p>
            <a:pPr>
              <a:lnSpc>
                <a:spcPct val="90000"/>
              </a:lnSpc>
              <a:spcAft>
                <a:spcPts val="600"/>
              </a:spcAft>
            </a:pPr>
            <a:endParaRPr lang="en-US" sz="2000" dirty="0"/>
          </a:p>
          <a:p>
            <a:pPr>
              <a:lnSpc>
                <a:spcPct val="90000"/>
              </a:lnSpc>
              <a:spcAft>
                <a:spcPts val="600"/>
              </a:spcAft>
            </a:pPr>
            <a:r>
              <a:rPr lang="en-US" sz="2000" dirty="0"/>
              <a:t>Hands-on Data Engineer, Architect more than 15y developer internet-scale infrastructure  for both on-premises and cloud including Bing’s Audience Insights, Yahoo’s 24TB SSAS cube, and Isotope Incubation Team (HDInsight)</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0559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2735262"/>
            <a:ext cx="11887200" cy="932563"/>
          </a:xfrm>
        </p:spPr>
        <p:txBody>
          <a:bodyPr/>
          <a:lstStyle/>
          <a:p>
            <a:r>
              <a:rPr lang="en-US" sz="5400" dirty="0" smtClean="0"/>
              <a:t>Import Notebooks</a:t>
            </a:r>
            <a:endParaRPr lang="en-US" sz="5400" dirty="0"/>
          </a:p>
        </p:txBody>
      </p:sp>
      <p:sp>
        <p:nvSpPr>
          <p:cNvPr id="5" name="TextBox 4"/>
          <p:cNvSpPr txBox="1"/>
          <p:nvPr/>
        </p:nvSpPr>
        <p:spPr>
          <a:xfrm>
            <a:off x="655637" y="3609087"/>
            <a:ext cx="4147610" cy="1148007"/>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gradFill>
                  <a:gsLst>
                    <a:gs pos="2917">
                      <a:schemeClr val="tx1"/>
                    </a:gs>
                    <a:gs pos="30000">
                      <a:schemeClr val="tx1"/>
                    </a:gs>
                  </a:gsLst>
                  <a:lin ang="5400000" scaled="0"/>
                </a:gradFill>
              </a:rPr>
              <a:t>Steps to </a:t>
            </a:r>
            <a:r>
              <a:rPr lang="en-US" sz="2800" dirty="0" smtClean="0">
                <a:gradFill>
                  <a:gsLst>
                    <a:gs pos="2917">
                      <a:schemeClr val="tx1"/>
                    </a:gs>
                    <a:gs pos="30000">
                      <a:schemeClr val="tx1"/>
                    </a:gs>
                  </a:gsLst>
                  <a:lin ang="5400000" scaled="0"/>
                </a:gradFill>
              </a:rPr>
              <a:t>Import notebooks</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smtClean="0">
                <a:gradFill>
                  <a:gsLst>
                    <a:gs pos="2917">
                      <a:schemeClr val="tx1"/>
                    </a:gs>
                    <a:gs pos="30000">
                      <a:schemeClr val="tx1"/>
                    </a:gs>
                  </a:gsLst>
                  <a:lin ang="5400000" scaled="0"/>
                </a:gradFill>
              </a:rPr>
              <a:t>Repeat</a:t>
            </a:r>
          </a:p>
        </p:txBody>
      </p:sp>
    </p:spTree>
    <p:extLst>
      <p:ext uri="{BB962C8B-B14F-4D97-AF65-F5344CB8AC3E}">
        <p14:creationId xmlns:p14="http://schemas.microsoft.com/office/powerpoint/2010/main" val="44648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 notebook</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237" y="1439862"/>
            <a:ext cx="7894637" cy="5156118"/>
          </a:xfrm>
          <a:prstGeom prst="rect">
            <a:avLst/>
          </a:prstGeom>
          <a:ln>
            <a:solidFill>
              <a:schemeClr val="tx2"/>
            </a:solidFill>
          </a:ln>
        </p:spPr>
      </p:pic>
    </p:spTree>
    <p:extLst>
      <p:ext uri="{BB962C8B-B14F-4D97-AF65-F5344CB8AC3E}">
        <p14:creationId xmlns:p14="http://schemas.microsoft.com/office/powerpoint/2010/main" val="2091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Notebook Dialog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1778000"/>
            <a:ext cx="7035800" cy="3429000"/>
          </a:xfrm>
          <a:prstGeom prst="rect">
            <a:avLst/>
          </a:prstGeom>
        </p:spPr>
      </p:pic>
    </p:spTree>
    <p:extLst>
      <p:ext uri="{BB962C8B-B14F-4D97-AF65-F5344CB8AC3E}">
        <p14:creationId xmlns:p14="http://schemas.microsoft.com/office/powerpoint/2010/main" val="9002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Goto</a:t>
            </a:r>
            <a:r>
              <a:rPr lang="en-US" dirty="0" smtClean="0"/>
              <a:t> https</a:t>
            </a:r>
            <a:r>
              <a:rPr lang="en-US" dirty="0"/>
              <a:t>://</a:t>
            </a:r>
            <a:r>
              <a:rPr lang="en-US" dirty="0" err="1"/>
              <a:t>aka.ms</a:t>
            </a:r>
            <a:r>
              <a:rPr lang="en-US" dirty="0"/>
              <a:t>/pydata-sea-2017-tfs</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02" y="1516062"/>
            <a:ext cx="10790237" cy="5105624"/>
          </a:xfrm>
          <a:prstGeom prst="rect">
            <a:avLst/>
          </a:prstGeom>
          <a:ln>
            <a:solidFill>
              <a:schemeClr val="tx2"/>
            </a:solidFill>
          </a:ln>
        </p:spPr>
      </p:pic>
      <p:sp>
        <p:nvSpPr>
          <p:cNvPr id="5" name="Right Arrow 4"/>
          <p:cNvSpPr/>
          <p:nvPr/>
        </p:nvSpPr>
        <p:spPr bwMode="auto">
          <a:xfrm rot="10800000">
            <a:off x="3551237" y="4411662"/>
            <a:ext cx="1981200" cy="14478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275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 notebook &gt; Get URL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837" y="1516062"/>
            <a:ext cx="7831137" cy="5232623"/>
          </a:xfrm>
          <a:prstGeom prst="rect">
            <a:avLst/>
          </a:prstGeom>
          <a:ln>
            <a:solidFill>
              <a:schemeClr val="tx2"/>
            </a:solidFill>
          </a:ln>
        </p:spPr>
      </p:pic>
      <p:sp>
        <p:nvSpPr>
          <p:cNvPr id="5" name="Rounded Rectangle 4"/>
          <p:cNvSpPr/>
          <p:nvPr/>
        </p:nvSpPr>
        <p:spPr bwMode="auto">
          <a:xfrm>
            <a:off x="2513805" y="1363662"/>
            <a:ext cx="6553200" cy="457200"/>
          </a:xfrm>
          <a:prstGeom prst="roundRect">
            <a:avLst/>
          </a:prstGeom>
          <a:noFill/>
          <a:ln w="381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36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Paste URL into Import Notebooks dialog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37" y="1744662"/>
            <a:ext cx="7048500" cy="3479800"/>
          </a:xfrm>
          <a:prstGeom prst="rect">
            <a:avLst/>
          </a:prstGeom>
        </p:spPr>
      </p:pic>
    </p:spTree>
    <p:extLst>
      <p:ext uri="{BB962C8B-B14F-4D97-AF65-F5344CB8AC3E}">
        <p14:creationId xmlns:p14="http://schemas.microsoft.com/office/powerpoint/2010/main" val="6332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659062"/>
            <a:ext cx="11887200" cy="932563"/>
          </a:xfrm>
        </p:spPr>
        <p:txBody>
          <a:bodyPr/>
          <a:lstStyle/>
          <a:p>
            <a:r>
              <a:rPr lang="en-US" sz="5400" smtClean="0"/>
              <a:t>Do it for all three notebooks</a:t>
            </a:r>
            <a:endParaRPr lang="en-US" sz="5400" dirty="0"/>
          </a:p>
        </p:txBody>
      </p:sp>
    </p:spTree>
    <p:extLst>
      <p:ext uri="{BB962C8B-B14F-4D97-AF65-F5344CB8AC3E}">
        <p14:creationId xmlns:p14="http://schemas.microsoft.com/office/powerpoint/2010/main" val="18107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659062"/>
            <a:ext cx="11887200" cy="932563"/>
          </a:xfrm>
        </p:spPr>
        <p:txBody>
          <a:bodyPr/>
          <a:lstStyle/>
          <a:p>
            <a:r>
              <a:rPr lang="en-US" sz="5400" dirty="0" smtClean="0"/>
              <a:t>Start a cluster</a:t>
            </a:r>
            <a:endParaRPr lang="en-US" sz="5400" dirty="0"/>
          </a:p>
        </p:txBody>
      </p:sp>
      <p:sp>
        <p:nvSpPr>
          <p:cNvPr id="3" name="TextBox 2"/>
          <p:cNvSpPr txBox="1"/>
          <p:nvPr/>
        </p:nvSpPr>
        <p:spPr>
          <a:xfrm>
            <a:off x="655637" y="3609087"/>
            <a:ext cx="5309787"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gradFill>
                  <a:gsLst>
                    <a:gs pos="2917">
                      <a:schemeClr val="tx1"/>
                    </a:gs>
                    <a:gs pos="30000">
                      <a:schemeClr val="tx1"/>
                    </a:gs>
                  </a:gsLst>
                  <a:lin ang="5400000" scaled="0"/>
                </a:gradFill>
              </a:rPr>
              <a:t>Three steps to start a Spark cluster</a:t>
            </a:r>
            <a:endParaRPr lang="en-US" sz="2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298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Start a cluster</a:t>
            </a:r>
            <a:endParaRPr lang="en-US" dirty="0"/>
          </a:p>
        </p:txBody>
      </p:sp>
      <p:sp>
        <p:nvSpPr>
          <p:cNvPr id="4" name="Text Placeholder 3"/>
          <p:cNvSpPr>
            <a:spLocks noGrp="1"/>
          </p:cNvSpPr>
          <p:nvPr>
            <p:ph type="body" sz="quarter" idx="10"/>
          </p:nvPr>
        </p:nvSpPr>
        <p:spPr>
          <a:xfrm>
            <a:off x="274639" y="1668462"/>
            <a:ext cx="3886199" cy="4501232"/>
          </a:xfrm>
        </p:spPr>
        <p:txBody>
          <a:bodyPr/>
          <a:lstStyle/>
          <a:p>
            <a:pPr marL="514350" indent="-514350">
              <a:buAutoNum type="arabicPeriod"/>
            </a:pPr>
            <a:r>
              <a:rPr lang="en-US" dirty="0" smtClean="0"/>
              <a:t>Clusters &gt; Create Cluster</a:t>
            </a:r>
          </a:p>
          <a:p>
            <a:pPr marL="514350" indent="-514350">
              <a:buAutoNum type="arabicPeriod"/>
            </a:pPr>
            <a:endParaRPr lang="en-US" dirty="0"/>
          </a:p>
          <a:p>
            <a:pPr marL="514350" indent="-514350">
              <a:buAutoNum type="arabicPeriod"/>
            </a:pPr>
            <a:r>
              <a:rPr lang="en-US" dirty="0" smtClean="0"/>
              <a:t>Fill in name and Run-time version: Spark 2.1 (Scala 2.11)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637" y="1660524"/>
            <a:ext cx="7510309" cy="4776293"/>
          </a:xfrm>
          <a:prstGeom prst="rect">
            <a:avLst/>
          </a:prstGeom>
          <a:ln>
            <a:solidFill>
              <a:schemeClr val="tx2"/>
            </a:solidFill>
          </a:ln>
        </p:spPr>
      </p:pic>
      <p:sp>
        <p:nvSpPr>
          <p:cNvPr id="6" name="Right Arrow 5"/>
          <p:cNvSpPr/>
          <p:nvPr/>
        </p:nvSpPr>
        <p:spPr bwMode="auto">
          <a:xfrm rot="10800000">
            <a:off x="8580437" y="1627186"/>
            <a:ext cx="1981200" cy="14478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21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659062"/>
            <a:ext cx="11887200" cy="932563"/>
          </a:xfrm>
        </p:spPr>
        <p:txBody>
          <a:bodyPr/>
          <a:lstStyle/>
          <a:p>
            <a:r>
              <a:rPr lang="en-US" sz="5400" dirty="0" smtClean="0"/>
              <a:t>Install libraries</a:t>
            </a:r>
            <a:endParaRPr lang="en-US" sz="5400" dirty="0"/>
          </a:p>
        </p:txBody>
      </p:sp>
      <p:sp>
        <p:nvSpPr>
          <p:cNvPr id="2" name="TextBox 1"/>
          <p:cNvSpPr txBox="1"/>
          <p:nvPr/>
        </p:nvSpPr>
        <p:spPr>
          <a:xfrm>
            <a:off x="655637" y="3609087"/>
            <a:ext cx="6714852" cy="1148007"/>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gradFill>
                  <a:gsLst>
                    <a:gs pos="2917">
                      <a:schemeClr val="tx1"/>
                    </a:gs>
                    <a:gs pos="30000">
                      <a:schemeClr val="tx1"/>
                    </a:gs>
                  </a:gsLst>
                  <a:lin ang="5400000" scaled="0"/>
                </a:gradFill>
              </a:rPr>
              <a:t>Installing TensorFlow via </a:t>
            </a:r>
            <a:r>
              <a:rPr lang="en-US" sz="2800" dirty="0" err="1" smtClean="0">
                <a:gradFill>
                  <a:gsLst>
                    <a:gs pos="2917">
                      <a:schemeClr val="tx1"/>
                    </a:gs>
                    <a:gs pos="30000">
                      <a:schemeClr val="tx1"/>
                    </a:gs>
                  </a:gsLst>
                  <a:lin ang="5400000" scaled="0"/>
                </a:gradFill>
              </a:rPr>
              <a:t>PyPi</a:t>
            </a:r>
            <a:endParaRPr lang="en-US" sz="2800" dirty="0" smtClean="0">
              <a:gradFill>
                <a:gsLst>
                  <a:gs pos="2917">
                    <a:schemeClr val="tx1"/>
                  </a:gs>
                  <a:gs pos="30000">
                    <a:schemeClr val="tx1"/>
                  </a:gs>
                </a:gsLst>
                <a:lin ang="5400000" scaled="0"/>
              </a:gradFill>
            </a:endParaRPr>
          </a:p>
          <a:p>
            <a:pPr>
              <a:lnSpc>
                <a:spcPct val="90000"/>
              </a:lnSpc>
              <a:spcAft>
                <a:spcPts val="600"/>
              </a:spcAft>
            </a:pPr>
            <a:r>
              <a:rPr lang="en-US" sz="2800" dirty="0" smtClean="0">
                <a:gradFill>
                  <a:gsLst>
                    <a:gs pos="2917">
                      <a:schemeClr val="tx1"/>
                    </a:gs>
                    <a:gs pos="30000">
                      <a:schemeClr val="tx1"/>
                    </a:gs>
                  </a:gsLst>
                  <a:lin ang="5400000" scaled="0"/>
                </a:gradFill>
              </a:rPr>
              <a:t>Installing TensorFrames via Spark Packages</a:t>
            </a:r>
            <a:endParaRPr lang="en-US" sz="2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683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32BCA-8F4D-4D1B-BC96-DF32CEA850CB}"/>
              </a:ext>
            </a:extLst>
          </p:cNvPr>
          <p:cNvSpPr>
            <a:spLocks noGrp="1"/>
          </p:cNvSpPr>
          <p:nvPr>
            <p:ph type="title"/>
          </p:nvPr>
        </p:nvSpPr>
        <p:spPr>
          <a:xfrm>
            <a:off x="274639" y="2407734"/>
            <a:ext cx="4892040" cy="2179058"/>
          </a:xfrm>
        </p:spPr>
        <p:txBody>
          <a:bodyPr/>
          <a:lstStyle/>
          <a:p>
            <a:r>
              <a:rPr lang="en-US" dirty="0"/>
              <a:t>Jump Start into Python and Apache Spark</a:t>
            </a:r>
          </a:p>
        </p:txBody>
      </p:sp>
      <p:pic>
        <p:nvPicPr>
          <p:cNvPr id="9" name="Picture 8">
            <a:extLst>
              <a:ext uri="{FF2B5EF4-FFF2-40B4-BE49-F238E27FC236}">
                <a16:creationId xmlns:a16="http://schemas.microsoft.com/office/drawing/2014/main" xmlns="" id="{5612400B-14D5-4043-B69C-914AF1546981}"/>
              </a:ext>
            </a:extLst>
          </p:cNvPr>
          <p:cNvPicPr>
            <a:picLocks noChangeAspect="1"/>
          </p:cNvPicPr>
          <p:nvPr/>
        </p:nvPicPr>
        <p:blipFill>
          <a:blip r:embed="rId3"/>
          <a:stretch>
            <a:fillRect/>
          </a:stretch>
        </p:blipFill>
        <p:spPr>
          <a:xfrm>
            <a:off x="6599237" y="754062"/>
            <a:ext cx="4953000" cy="6117447"/>
          </a:xfrm>
          <a:prstGeom prst="rect">
            <a:avLst/>
          </a:prstGeom>
        </p:spPr>
      </p:pic>
    </p:spTree>
    <p:extLst>
      <p:ext uri="{BB962C8B-B14F-4D97-AF65-F5344CB8AC3E}">
        <p14:creationId xmlns:p14="http://schemas.microsoft.com/office/powerpoint/2010/main" val="1925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Library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37" y="1363662"/>
            <a:ext cx="8986837" cy="5511927"/>
          </a:xfrm>
          <a:prstGeom prst="rect">
            <a:avLst/>
          </a:prstGeom>
          <a:ln>
            <a:solidFill>
              <a:schemeClr val="tx2"/>
            </a:solidFill>
          </a:ln>
        </p:spPr>
      </p:pic>
    </p:spTree>
    <p:extLst>
      <p:ext uri="{BB962C8B-B14F-4D97-AF65-F5344CB8AC3E}">
        <p14:creationId xmlns:p14="http://schemas.microsoft.com/office/powerpoint/2010/main" val="196973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TensorFlow via </a:t>
            </a:r>
            <a:r>
              <a:rPr lang="en-US" dirty="0" err="1" smtClean="0"/>
              <a:t>PyPi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087" y="1592262"/>
            <a:ext cx="10020300" cy="4724400"/>
          </a:xfrm>
          <a:prstGeom prst="rect">
            <a:avLst/>
          </a:prstGeom>
          <a:ln>
            <a:solidFill>
              <a:schemeClr val="tx2"/>
            </a:solidFill>
          </a:ln>
        </p:spPr>
      </p:pic>
    </p:spTree>
    <p:extLst>
      <p:ext uri="{BB962C8B-B14F-4D97-AF65-F5344CB8AC3E}">
        <p14:creationId xmlns:p14="http://schemas.microsoft.com/office/powerpoint/2010/main" val="96133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 TensorFlow to your cluster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37" y="1439862"/>
            <a:ext cx="10655300" cy="5244591"/>
          </a:xfrm>
          <a:prstGeom prst="rect">
            <a:avLst/>
          </a:prstGeom>
          <a:ln>
            <a:solidFill>
              <a:schemeClr val="tx2"/>
            </a:solidFill>
          </a:ln>
        </p:spPr>
      </p:pic>
    </p:spTree>
    <p:extLst>
      <p:ext uri="{BB962C8B-B14F-4D97-AF65-F5344CB8AC3E}">
        <p14:creationId xmlns:p14="http://schemas.microsoft.com/office/powerpoint/2010/main" val="5222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TensorFrames via Spark Packages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037" y="1668462"/>
            <a:ext cx="9050337" cy="4731111"/>
          </a:xfrm>
          <a:prstGeom prst="rect">
            <a:avLst/>
          </a:prstGeom>
          <a:ln>
            <a:solidFill>
              <a:schemeClr val="tx2"/>
            </a:solidFill>
          </a:ln>
        </p:spPr>
      </p:pic>
      <p:sp>
        <p:nvSpPr>
          <p:cNvPr id="5" name="Rounded Rectangle 4"/>
          <p:cNvSpPr/>
          <p:nvPr/>
        </p:nvSpPr>
        <p:spPr bwMode="auto">
          <a:xfrm>
            <a:off x="3322637" y="2506662"/>
            <a:ext cx="1600200" cy="457200"/>
          </a:xfrm>
          <a:prstGeom prst="roundRect">
            <a:avLst/>
          </a:prstGeom>
          <a:noFill/>
          <a:ln w="381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ounded Rectangle 5"/>
          <p:cNvSpPr/>
          <p:nvPr/>
        </p:nvSpPr>
        <p:spPr bwMode="auto">
          <a:xfrm>
            <a:off x="4618037" y="4457879"/>
            <a:ext cx="3657600" cy="457200"/>
          </a:xfrm>
          <a:prstGeom prst="roundRect">
            <a:avLst/>
          </a:prstGeom>
          <a:noFill/>
          <a:ln w="381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473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TensorFrames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7" y="1744662"/>
            <a:ext cx="9266237" cy="4521860"/>
          </a:xfrm>
          <a:prstGeom prst="rect">
            <a:avLst/>
          </a:prstGeom>
        </p:spPr>
      </p:pic>
      <p:sp>
        <p:nvSpPr>
          <p:cNvPr id="5" name="Rounded Rectangle 4"/>
          <p:cNvSpPr/>
          <p:nvPr/>
        </p:nvSpPr>
        <p:spPr bwMode="auto">
          <a:xfrm>
            <a:off x="7818436" y="2735262"/>
            <a:ext cx="2636837" cy="609600"/>
          </a:xfrm>
          <a:prstGeom prst="roundRect">
            <a:avLst/>
          </a:prstGeom>
          <a:noFill/>
          <a:ln w="381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7778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TensorFrames Library </a:t>
            </a:r>
            <a:r>
              <a:rPr lang="mr-IN" dirty="0" smtClean="0"/>
              <a:t>…</a:t>
            </a:r>
            <a:r>
              <a:rPr lang="en-US" dirty="0" smtClean="0"/>
              <a:t> Almost!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837" y="1668462"/>
            <a:ext cx="8072437" cy="4721823"/>
          </a:xfrm>
          <a:prstGeom prst="rect">
            <a:avLst/>
          </a:prstGeom>
          <a:ln>
            <a:solidFill>
              <a:schemeClr val="tx2"/>
            </a:solidFill>
          </a:ln>
        </p:spPr>
      </p:pic>
    </p:spTree>
    <p:extLst>
      <p:ext uri="{BB962C8B-B14F-4D97-AF65-F5344CB8AC3E}">
        <p14:creationId xmlns:p14="http://schemas.microsoft.com/office/powerpoint/2010/main" val="2060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 TensorFrames Library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352" y="1439862"/>
            <a:ext cx="8720137" cy="5398658"/>
          </a:xfrm>
          <a:prstGeom prst="rect">
            <a:avLst/>
          </a:prstGeom>
          <a:ln>
            <a:solidFill>
              <a:schemeClr val="tx2"/>
            </a:solidFill>
          </a:ln>
        </p:spPr>
      </p:pic>
    </p:spTree>
    <p:extLst>
      <p:ext uri="{BB962C8B-B14F-4D97-AF65-F5344CB8AC3E}">
        <p14:creationId xmlns:p14="http://schemas.microsoft.com/office/powerpoint/2010/main" val="1779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837" y="2887662"/>
            <a:ext cx="11887200" cy="932563"/>
          </a:xfrm>
        </p:spPr>
        <p:txBody>
          <a:bodyPr/>
          <a:lstStyle/>
          <a:p>
            <a:r>
              <a:rPr lang="en-US" sz="5400" dirty="0" smtClean="0"/>
              <a:t>Let’s go!</a:t>
            </a:r>
            <a:endParaRPr lang="en-US" sz="5400" dirty="0"/>
          </a:p>
        </p:txBody>
      </p:sp>
    </p:spTree>
    <p:extLst>
      <p:ext uri="{BB962C8B-B14F-4D97-AF65-F5344CB8AC3E}">
        <p14:creationId xmlns:p14="http://schemas.microsoft.com/office/powerpoint/2010/main" val="11796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77"/>
            <a:ext cx="7315200" cy="2179058"/>
          </a:xfrm>
        </p:spPr>
        <p:txBody>
          <a:bodyPr/>
          <a:lstStyle/>
          <a:p>
            <a:r>
              <a:rPr lang="en-US" dirty="0"/>
              <a:t>Handwritten Digit Recognition</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822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Need to update slides below to reflect TensorFlow</a:t>
            </a:r>
            <a:br>
              <a:rPr lang="en-US" dirty="0" smtClean="0"/>
            </a:br>
            <a:r>
              <a:rPr lang="en-US" dirty="0"/>
              <a:t/>
            </a:r>
            <a:br>
              <a:rPr lang="en-US" dirty="0"/>
            </a:br>
            <a:r>
              <a:rPr lang="en-US" dirty="0" smtClean="0"/>
              <a:t>Need to add TensorFrames slides too </a:t>
            </a:r>
            <a:endParaRPr lang="en-US" dirty="0"/>
          </a:p>
        </p:txBody>
      </p:sp>
    </p:spTree>
    <p:extLst>
      <p:ext uri="{BB962C8B-B14F-4D97-AF65-F5344CB8AC3E}">
        <p14:creationId xmlns:p14="http://schemas.microsoft.com/office/powerpoint/2010/main" val="125440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Many Thanks!</a:t>
            </a:r>
            <a:endParaRPr lang="en-US" dirty="0"/>
          </a:p>
        </p:txBody>
      </p:sp>
      <p:sp>
        <p:nvSpPr>
          <p:cNvPr id="7" name="Text Placeholder 6"/>
          <p:cNvSpPr>
            <a:spLocks noGrp="1"/>
          </p:cNvSpPr>
          <p:nvPr>
            <p:ph type="body" sz="quarter" idx="10"/>
          </p:nvPr>
        </p:nvSpPr>
        <p:spPr>
          <a:xfrm>
            <a:off x="274702" y="1211287"/>
            <a:ext cx="11888787" cy="683264"/>
          </a:xfrm>
        </p:spPr>
        <p:txBody>
          <a:bodyPr/>
          <a:lstStyle/>
          <a:p>
            <a:r>
              <a:rPr lang="en-US" dirty="0" smtClean="0"/>
              <a:t>Tim Hunter </a:t>
            </a:r>
            <a:r>
              <a:rPr lang="mr-IN" dirty="0" smtClean="0"/>
              <a:t>–</a:t>
            </a:r>
            <a:r>
              <a:rPr lang="en-US" dirty="0" smtClean="0"/>
              <a:t> Databricks: TensorFlow / TensorFrames Guru</a:t>
            </a:r>
            <a:endParaRPr lang="en-US" dirty="0"/>
          </a:p>
        </p:txBody>
      </p:sp>
    </p:spTree>
    <p:extLst>
      <p:ext uri="{BB962C8B-B14F-4D97-AF65-F5344CB8AC3E}">
        <p14:creationId xmlns:p14="http://schemas.microsoft.com/office/powerpoint/2010/main" val="44384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Handwritten Digit Recognition</a:t>
            </a: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6237" y="1744662"/>
            <a:ext cx="9418637" cy="3711825"/>
          </a:xfrm>
          <a:prstGeom prst="rect">
            <a:avLst/>
          </a:prstGeom>
        </p:spPr>
      </p:pic>
      <p:sp>
        <p:nvSpPr>
          <p:cNvPr id="9" name="TextBox 8"/>
          <p:cNvSpPr txBox="1"/>
          <p:nvPr/>
        </p:nvSpPr>
        <p:spPr>
          <a:xfrm>
            <a:off x="4173668" y="5859462"/>
            <a:ext cx="40915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/2sbFW0R</a:t>
            </a:r>
          </a:p>
        </p:txBody>
      </p:sp>
    </p:spTree>
    <p:extLst>
      <p:ext uri="{BB962C8B-B14F-4D97-AF65-F5344CB8AC3E}">
        <p14:creationId xmlns:p14="http://schemas.microsoft.com/office/powerpoint/2010/main" val="56071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MNIST Data</a:t>
            </a:r>
          </a:p>
        </p:txBody>
      </p:sp>
      <p:sp>
        <p:nvSpPr>
          <p:cNvPr id="5" name="Text Placeholder 4"/>
          <p:cNvSpPr>
            <a:spLocks noGrp="1"/>
          </p:cNvSpPr>
          <p:nvPr>
            <p:ph type="body" sz="quarter" idx="10"/>
          </p:nvPr>
        </p:nvSpPr>
        <p:spPr>
          <a:xfrm>
            <a:off x="275416" y="1363662"/>
            <a:ext cx="11888787" cy="4512004"/>
          </a:xfrm>
        </p:spPr>
        <p:txBody>
          <a:bodyPr/>
          <a:lstStyle/>
          <a:p>
            <a:r>
              <a:rPr lang="en-US" dirty="0"/>
              <a:t>Set of handwritten digits based on the National Institute of Science and Technology </a:t>
            </a:r>
            <a:r>
              <a:rPr lang="mr-IN" dirty="0"/>
              <a:t>–</a:t>
            </a:r>
            <a:r>
              <a:rPr lang="en-US" dirty="0"/>
              <a:t> i.e. a modified dataset or </a:t>
            </a:r>
            <a:r>
              <a:rPr lang="en-US" dirty="0">
                <a:hlinkClick r:id="rId3"/>
              </a:rPr>
              <a:t>MNIST dataset</a:t>
            </a:r>
            <a:r>
              <a:rPr lang="en-US" dirty="0"/>
              <a:t> </a:t>
            </a:r>
            <a:r>
              <a:rPr lang="mr-IN" dirty="0"/>
              <a:t>–</a:t>
            </a:r>
            <a:r>
              <a:rPr lang="en-US" dirty="0"/>
              <a:t> via </a:t>
            </a:r>
            <a:r>
              <a:rPr lang="en-US" dirty="0" err="1"/>
              <a:t>LeCun</a:t>
            </a:r>
            <a:r>
              <a:rPr lang="en-US" dirty="0"/>
              <a:t> et. al</a:t>
            </a:r>
          </a:p>
          <a:p>
            <a:r>
              <a:rPr lang="en-US" dirty="0"/>
              <a:t>Original source is </a:t>
            </a:r>
            <a:r>
              <a:rPr lang="en-US" dirty="0">
                <a:hlinkClick r:id="rId4"/>
              </a:rPr>
              <a:t>NIST Special Database 19 Handprinted Forms and Characters Database</a:t>
            </a:r>
            <a:r>
              <a:rPr lang="en-US" dirty="0"/>
              <a:t> comprised of:</a:t>
            </a:r>
          </a:p>
          <a:p>
            <a:pPr lvl="1"/>
            <a:r>
              <a:rPr lang="en-US" dirty="0"/>
              <a:t>Images: Each digit is a scanned 28px x 28px flattened into an array of size 784</a:t>
            </a:r>
          </a:p>
          <a:p>
            <a:pPr lvl="1"/>
            <a:r>
              <a:rPr lang="en-US" dirty="0"/>
              <a:t>Labels: One-Hot vector representing the actual number associated with the image</a:t>
            </a:r>
          </a:p>
        </p:txBody>
      </p:sp>
    </p:spTree>
    <p:extLst>
      <p:ext uri="{BB962C8B-B14F-4D97-AF65-F5344CB8AC3E}">
        <p14:creationId xmlns:p14="http://schemas.microsoft.com/office/powerpoint/2010/main" val="47792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Notebook configuration</a:t>
            </a:r>
          </a:p>
        </p:txBody>
      </p:sp>
      <p:sp>
        <p:nvSpPr>
          <p:cNvPr id="3" name="Text Placeholder 2"/>
          <p:cNvSpPr>
            <a:spLocks noGrp="1"/>
          </p:cNvSpPr>
          <p:nvPr>
            <p:ph type="body" sz="quarter" idx="10"/>
          </p:nvPr>
        </p:nvSpPr>
        <p:spPr>
          <a:xfrm>
            <a:off x="274638" y="1221157"/>
            <a:ext cx="11887199" cy="3177793"/>
          </a:xfrm>
        </p:spPr>
        <p:txBody>
          <a:bodyPr/>
          <a:lstStyle/>
          <a:p>
            <a:r>
              <a:rPr lang="en-US" sz="2000" dirty="0"/>
              <a:t>%%configure -f</a:t>
            </a:r>
          </a:p>
          <a:p>
            <a:r>
              <a:rPr lang="en-US" sz="2000" dirty="0"/>
              <a:t>{</a:t>
            </a:r>
          </a:p>
          <a:p>
            <a:r>
              <a:rPr lang="en-US" sz="2000" dirty="0"/>
              <a:t>    "jars": ["</a:t>
            </a:r>
            <a:r>
              <a:rPr lang="en-US" sz="2000" dirty="0" err="1"/>
              <a:t>wasb</a:t>
            </a:r>
            <a:r>
              <a:rPr lang="en-US" sz="2000" dirty="0"/>
              <a:t>:///bigdl-0.2.0-SNAPSHOT-jar-with-dependencies.jar"],         </a:t>
            </a:r>
          </a:p>
          <a:p>
            <a:endParaRPr lang="en-US" sz="2000" dirty="0"/>
          </a:p>
          <a:p>
            <a:r>
              <a:rPr lang="en-US" sz="2000" dirty="0"/>
              <a:t>    "</a:t>
            </a:r>
            <a:r>
              <a:rPr lang="en-US" sz="2000" dirty="0" err="1"/>
              <a:t>conf</a:t>
            </a:r>
            <a:r>
              <a:rPr lang="en-US" sz="2000" dirty="0"/>
              <a:t>":{</a:t>
            </a:r>
          </a:p>
          <a:p>
            <a:r>
              <a:rPr lang="en-US" sz="2000" dirty="0"/>
              <a:t>         "</a:t>
            </a:r>
            <a:r>
              <a:rPr lang="en-US" sz="2000" dirty="0" err="1"/>
              <a:t>spark.executorEnv.DL_ENGINE_TYPE</a:t>
            </a:r>
            <a:r>
              <a:rPr lang="en-US" sz="2000" dirty="0"/>
              <a:t>": "</a:t>
            </a:r>
            <a:r>
              <a:rPr lang="en-US" sz="2000" dirty="0" err="1"/>
              <a:t>mklblas</a:t>
            </a:r>
            <a:r>
              <a:rPr lang="en-US" sz="2000" dirty="0"/>
              <a:t>",</a:t>
            </a:r>
          </a:p>
          <a:p>
            <a:r>
              <a:rPr lang="en-US" sz="2000" dirty="0"/>
              <a:t>         ...</a:t>
            </a:r>
          </a:p>
          <a:p>
            <a:r>
              <a:rPr lang="en-US" sz="2000" dirty="0"/>
              <a:t>    }</a:t>
            </a:r>
          </a:p>
          <a:p>
            <a:r>
              <a:rPr lang="en-US" sz="2000" dirty="0"/>
              <a:t>}</a:t>
            </a:r>
          </a:p>
        </p:txBody>
      </p:sp>
      <p:sp>
        <p:nvSpPr>
          <p:cNvPr id="4" name="Rounded Rectangle 3"/>
          <p:cNvSpPr/>
          <p:nvPr/>
        </p:nvSpPr>
        <p:spPr bwMode="auto">
          <a:xfrm>
            <a:off x="6599237" y="2816292"/>
            <a:ext cx="1371600" cy="609600"/>
          </a:xfrm>
          <a:prstGeom prst="roundRect">
            <a:avLst/>
          </a:prstGeom>
          <a:noFill/>
          <a:ln w="28575">
            <a:solidFill>
              <a:srgbClr val="FFC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027237" y="1820862"/>
            <a:ext cx="8153400" cy="609600"/>
          </a:xfrm>
          <a:prstGeom prst="roundRect">
            <a:avLst/>
          </a:prstGeom>
          <a:noFill/>
          <a:ln w="28575">
            <a:solidFill>
              <a:srgbClr val="FFC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89037" y="4684723"/>
            <a:ext cx="345408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latin typeface="+mj-lt"/>
              </a:rPr>
              <a:t>Include the </a:t>
            </a:r>
            <a:r>
              <a:rPr lang="en-US" sz="2400" dirty="0" err="1">
                <a:solidFill>
                  <a:srgbClr val="0070C0"/>
                </a:solidFill>
                <a:latin typeface="+mj-lt"/>
              </a:rPr>
              <a:t>BigDL</a:t>
            </a:r>
            <a:r>
              <a:rPr lang="en-US" sz="2400" dirty="0">
                <a:solidFill>
                  <a:srgbClr val="0070C0"/>
                </a:solidFill>
                <a:latin typeface="+mj-lt"/>
              </a:rPr>
              <a:t> fat JAR</a:t>
            </a:r>
          </a:p>
        </p:txBody>
      </p:sp>
      <p:cxnSp>
        <p:nvCxnSpPr>
          <p:cNvPr id="8" name="Straight Arrow Connector 7"/>
          <p:cNvCxnSpPr>
            <a:stCxn id="6" idx="0"/>
          </p:cNvCxnSpPr>
          <p:nvPr/>
        </p:nvCxnSpPr>
        <p:spPr>
          <a:xfrm flipV="1">
            <a:off x="2916081" y="2430462"/>
            <a:ext cx="863756" cy="2254261"/>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7237" y="5069262"/>
            <a:ext cx="5456815"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latin typeface="+mj-lt"/>
              </a:rPr>
              <a:t>Use the Intel Math Kernel Library (MKL)</a:t>
            </a:r>
          </a:p>
          <a:p>
            <a:pPr>
              <a:lnSpc>
                <a:spcPct val="90000"/>
              </a:lnSpc>
              <a:spcAft>
                <a:spcPts val="600"/>
              </a:spcAft>
            </a:pPr>
            <a:r>
              <a:rPr lang="en-US" sz="2400" dirty="0">
                <a:solidFill>
                  <a:srgbClr val="0070C0"/>
                </a:solidFill>
                <a:latin typeface="+mj-lt"/>
              </a:rPr>
              <a:t>Basic Linear Algebra Subprograms (BLAS)</a:t>
            </a:r>
          </a:p>
        </p:txBody>
      </p:sp>
      <p:cxnSp>
        <p:nvCxnSpPr>
          <p:cNvPr id="10" name="Straight Arrow Connector 9"/>
          <p:cNvCxnSpPr/>
          <p:nvPr/>
        </p:nvCxnSpPr>
        <p:spPr>
          <a:xfrm flipH="1" flipV="1">
            <a:off x="7285036" y="3414707"/>
            <a:ext cx="685801" cy="1654555"/>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81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BigDL</a:t>
            </a:r>
            <a:r>
              <a:rPr lang="en-US" dirty="0"/>
              <a:t> Engine Initialization</a:t>
            </a:r>
          </a:p>
        </p:txBody>
      </p:sp>
      <p:sp>
        <p:nvSpPr>
          <p:cNvPr id="3" name="Text Placeholder 2"/>
          <p:cNvSpPr>
            <a:spLocks noGrp="1"/>
          </p:cNvSpPr>
          <p:nvPr>
            <p:ph type="body" sz="quarter" idx="10"/>
          </p:nvPr>
        </p:nvSpPr>
        <p:spPr>
          <a:xfrm>
            <a:off x="304727" y="1744662"/>
            <a:ext cx="11887199" cy="3333220"/>
          </a:xfrm>
        </p:spPr>
        <p:txBody>
          <a:bodyPr/>
          <a:lstStyle/>
          <a:p>
            <a:r>
              <a:rPr lang="en-US" dirty="0" err="1"/>
              <a:t>Engine.init</a:t>
            </a:r>
            <a:r>
              <a:rPr lang="en-US" dirty="0"/>
              <a:t>(</a:t>
            </a:r>
            <a:r>
              <a:rPr lang="en-US" dirty="0" err="1"/>
              <a:t>nodeNumber</a:t>
            </a:r>
            <a:r>
              <a:rPr lang="en-US" dirty="0"/>
              <a:t>, </a:t>
            </a:r>
            <a:r>
              <a:rPr lang="en-US" dirty="0" err="1"/>
              <a:t>coreNumber</a:t>
            </a:r>
            <a:r>
              <a:rPr lang="en-US" dirty="0"/>
              <a:t>, true)</a:t>
            </a:r>
          </a:p>
          <a:p>
            <a:r>
              <a:rPr lang="en-US" dirty="0">
                <a:latin typeface="+mj-lt"/>
              </a:rPr>
              <a:t>	</a:t>
            </a:r>
            <a:r>
              <a:rPr lang="en-US" dirty="0">
                <a:solidFill>
                  <a:srgbClr val="0070C0"/>
                </a:solidFill>
                <a:latin typeface="+mj-lt"/>
              </a:rPr>
              <a:t>This is used in the notebook</a:t>
            </a:r>
          </a:p>
          <a:p>
            <a:endParaRPr lang="en-US" dirty="0"/>
          </a:p>
          <a:p>
            <a:r>
              <a:rPr lang="en-US" dirty="0"/>
              <a:t>spark-shell --properties-file </a:t>
            </a:r>
            <a:r>
              <a:rPr lang="en-US" dirty="0" err="1"/>
              <a:t>dist</a:t>
            </a:r>
            <a:r>
              <a:rPr lang="en-US" dirty="0"/>
              <a:t>/</a:t>
            </a:r>
            <a:r>
              <a:rPr lang="en-US" dirty="0" err="1"/>
              <a:t>conf</a:t>
            </a:r>
            <a:r>
              <a:rPr lang="en-US" dirty="0"/>
              <a:t>/spark-</a:t>
            </a:r>
            <a:r>
              <a:rPr lang="en-US" dirty="0" err="1"/>
              <a:t>bigdl.conf</a:t>
            </a:r>
            <a:r>
              <a:rPr lang="en-US" dirty="0"/>
              <a:t> ...</a:t>
            </a:r>
          </a:p>
          <a:p>
            <a:r>
              <a:rPr lang="en-US" dirty="0"/>
              <a:t>	</a:t>
            </a:r>
            <a:r>
              <a:rPr lang="en-US" dirty="0">
                <a:solidFill>
                  <a:srgbClr val="0070C0"/>
                </a:solidFill>
                <a:latin typeface="+mj-lt"/>
              </a:rPr>
              <a:t>This is used in spark-shell / </a:t>
            </a:r>
            <a:r>
              <a:rPr lang="en-US" dirty="0" err="1">
                <a:solidFill>
                  <a:srgbClr val="0070C0"/>
                </a:solidFill>
                <a:latin typeface="+mj-lt"/>
              </a:rPr>
              <a:t>pyspark</a:t>
            </a:r>
            <a:endParaRPr lang="en-US" dirty="0">
              <a:solidFill>
                <a:srgbClr val="0070C0"/>
              </a:solidFill>
              <a:latin typeface="+mj-lt"/>
            </a:endParaRPr>
          </a:p>
        </p:txBody>
      </p:sp>
    </p:spTree>
    <p:extLst>
      <p:ext uri="{BB962C8B-B14F-4D97-AF65-F5344CB8AC3E}">
        <p14:creationId xmlns:p14="http://schemas.microsoft.com/office/powerpoint/2010/main" val="96305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Tree>
    <p:extLst>
      <p:ext uri="{BB962C8B-B14F-4D97-AF65-F5344CB8AC3E}">
        <p14:creationId xmlns:p14="http://schemas.microsoft.com/office/powerpoint/2010/main" val="86495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Input layer</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1112837" y="1336796"/>
            <a:ext cx="113236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2636837" y="2354262"/>
            <a:ext cx="6248400" cy="15240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ysClr val="windowText" lastClr="000000"/>
                </a:solidFill>
              </a:rPr>
              <a:t>The </a:t>
            </a:r>
            <a:r>
              <a:rPr lang="en-US" sz="2000" i="1" dirty="0">
                <a:solidFill>
                  <a:sysClr val="windowText" lastClr="000000"/>
                </a:solidFill>
              </a:rPr>
              <a:t>Input layer</a:t>
            </a:r>
            <a:r>
              <a:rPr lang="en-US" sz="2000" dirty="0">
                <a:solidFill>
                  <a:sysClr val="windowText" lastClr="000000"/>
                </a:solidFill>
              </a:rPr>
              <a:t> is specified by the Reshape(...) method: it takes an image as a input and reshapes the input image to 28x28 matrix (in case it was of a different size).</a:t>
            </a:r>
          </a:p>
        </p:txBody>
      </p:sp>
    </p:spTree>
    <p:extLst>
      <p:ext uri="{BB962C8B-B14F-4D97-AF65-F5344CB8AC3E}">
        <p14:creationId xmlns:p14="http://schemas.microsoft.com/office/powerpoint/2010/main" val="203426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Convolution layer C1</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3932237" y="1336796"/>
            <a:ext cx="85042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4313237" y="2037618"/>
            <a:ext cx="7622366" cy="36980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The </a:t>
            </a:r>
            <a:r>
              <a:rPr lang="en-US" sz="2000" i="1" dirty="0">
                <a:solidFill>
                  <a:schemeClr val="accent2"/>
                </a:solidFill>
              </a:rPr>
              <a:t>Convolution layer 1 with kernel 5x5</a:t>
            </a:r>
            <a:r>
              <a:rPr lang="en-US" sz="2000" dirty="0">
                <a:solidFill>
                  <a:schemeClr val="accent2"/>
                </a:solidFill>
              </a:rPr>
              <a:t> is implemented as a </a:t>
            </a:r>
            <a:r>
              <a:rPr lang="en-US" sz="2000" dirty="0" err="1">
                <a:solidFill>
                  <a:schemeClr val="accent2"/>
                </a:solidFill>
              </a:rPr>
              <a:t>SpatialConvolution</a:t>
            </a:r>
            <a:r>
              <a:rPr lang="en-US" sz="2000" dirty="0">
                <a:solidFill>
                  <a:schemeClr val="accent2"/>
                </a:solidFill>
              </a:rPr>
              <a:t>(...). The first parameter is the number of input dimensions (in our case 1 as we process one image at a time). We will output 6 planes that measure 24x24 (Why? Tip: 5x5 and the 28x28 size of the input.) What we are training in this part of the network is the kernel structure. The last two parameters specify size of the kernel (note: the kernels should have odd-numbered dimensions e.g. 3x3 or 7x7 -- why?). The outputs from the kernels are then </a:t>
            </a:r>
            <a:r>
              <a:rPr lang="en-US" sz="2000" i="1" dirty="0">
                <a:solidFill>
                  <a:schemeClr val="accent2"/>
                </a:solidFill>
              </a:rPr>
              <a:t>squashed</a:t>
            </a:r>
            <a:r>
              <a:rPr lang="en-US" sz="2000" dirty="0">
                <a:solidFill>
                  <a:schemeClr val="accent2"/>
                </a:solidFill>
              </a:rPr>
              <a:t> using the </a:t>
            </a:r>
            <a:r>
              <a:rPr lang="en-US" sz="2000" dirty="0" err="1">
                <a:solidFill>
                  <a:schemeClr val="accent2"/>
                </a:solidFill>
              </a:rPr>
              <a:t>Tanh</a:t>
            </a:r>
            <a:r>
              <a:rPr lang="en-US" sz="2000" dirty="0">
                <a:solidFill>
                  <a:schemeClr val="accent2"/>
                </a:solidFill>
              </a:rPr>
              <a:t>() function so the values are in the &lt;−1;1&gt;&lt;−1;1&gt; range.</a:t>
            </a:r>
          </a:p>
        </p:txBody>
      </p:sp>
      <p:sp>
        <p:nvSpPr>
          <p:cNvPr id="7" name="Rectangle 6"/>
          <p:cNvSpPr/>
          <p:nvPr/>
        </p:nvSpPr>
        <p:spPr bwMode="auto">
          <a:xfrm>
            <a:off x="2632" y="1390152"/>
            <a:ext cx="1034005"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Tree>
    <p:extLst>
      <p:ext uri="{BB962C8B-B14F-4D97-AF65-F5344CB8AC3E}">
        <p14:creationId xmlns:p14="http://schemas.microsoft.com/office/powerpoint/2010/main" val="121701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Pooling layer S1</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5227637" y="1336796"/>
            <a:ext cx="72088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6599237" y="2037618"/>
            <a:ext cx="5336366" cy="36980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The </a:t>
            </a:r>
            <a:r>
              <a:rPr lang="en-US" sz="2000" i="1" dirty="0">
                <a:solidFill>
                  <a:schemeClr val="accent2"/>
                </a:solidFill>
              </a:rPr>
              <a:t>Pooling layer 1</a:t>
            </a:r>
            <a:r>
              <a:rPr lang="en-US" sz="2000" dirty="0">
                <a:solidFill>
                  <a:schemeClr val="accent2"/>
                </a:solidFill>
              </a:rPr>
              <a:t> is added using the </a:t>
            </a:r>
            <a:r>
              <a:rPr lang="en-US" sz="2000" dirty="0" err="1">
                <a:solidFill>
                  <a:schemeClr val="accent2"/>
                </a:solidFill>
              </a:rPr>
              <a:t>SpatialMaxPooling</a:t>
            </a:r>
            <a:r>
              <a:rPr lang="en-US" sz="2000" dirty="0">
                <a:solidFill>
                  <a:schemeClr val="accent2"/>
                </a:solidFill>
              </a:rPr>
              <a:t>(...) method. The pooling </a:t>
            </a:r>
            <a:r>
              <a:rPr lang="en-US" sz="2000" i="1" dirty="0">
                <a:solidFill>
                  <a:schemeClr val="accent2"/>
                </a:solidFill>
              </a:rPr>
              <a:t>scans</a:t>
            </a:r>
            <a:r>
              <a:rPr lang="en-US" sz="2000" dirty="0">
                <a:solidFill>
                  <a:schemeClr val="accent2"/>
                </a:solidFill>
              </a:rPr>
              <a:t> through the outputs of the convolutional layer 1 and averages the output given the kernel size. The first two parameters specify the kernel width and height, the remaining two specify the horizontal and vertical step size. The outputs from this layer are again squashed using the </a:t>
            </a:r>
            <a:r>
              <a:rPr lang="en-US" sz="2000" dirty="0" err="1">
                <a:solidFill>
                  <a:schemeClr val="accent2"/>
                </a:solidFill>
              </a:rPr>
              <a:t>Tanh</a:t>
            </a:r>
            <a:r>
              <a:rPr lang="en-US" sz="2000" dirty="0">
                <a:solidFill>
                  <a:schemeClr val="accent2"/>
                </a:solidFill>
              </a:rPr>
              <a:t>() function.</a:t>
            </a:r>
          </a:p>
        </p:txBody>
      </p:sp>
      <p:sp>
        <p:nvSpPr>
          <p:cNvPr id="7" name="Rectangle 6"/>
          <p:cNvSpPr/>
          <p:nvPr/>
        </p:nvSpPr>
        <p:spPr bwMode="auto">
          <a:xfrm>
            <a:off x="2632" y="1390152"/>
            <a:ext cx="3929605"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Tree>
    <p:extLst>
      <p:ext uri="{BB962C8B-B14F-4D97-AF65-F5344CB8AC3E}">
        <p14:creationId xmlns:p14="http://schemas.microsoft.com/office/powerpoint/2010/main" val="182189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Convolution layer S2</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7666037" y="1336796"/>
            <a:ext cx="47704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8123237" y="2811462"/>
            <a:ext cx="4191000" cy="22860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The </a:t>
            </a:r>
            <a:r>
              <a:rPr lang="en-US" sz="2000" i="1" dirty="0">
                <a:solidFill>
                  <a:schemeClr val="accent2"/>
                </a:solidFill>
              </a:rPr>
              <a:t>Convolution layer 2 with kernel 5x5</a:t>
            </a:r>
            <a:r>
              <a:rPr lang="en-US" sz="2000" dirty="0">
                <a:solidFill>
                  <a:schemeClr val="accent2"/>
                </a:solidFill>
              </a:rPr>
              <a:t> is implemented in a much similar fashion: we again use the 5x5 kernel, we take the 6 outputs from the </a:t>
            </a:r>
            <a:r>
              <a:rPr lang="en-US" sz="2000" i="1" dirty="0">
                <a:solidFill>
                  <a:schemeClr val="accent2"/>
                </a:solidFill>
              </a:rPr>
              <a:t>Pooling layer 1</a:t>
            </a:r>
            <a:r>
              <a:rPr lang="en-US" sz="2000" dirty="0">
                <a:solidFill>
                  <a:schemeClr val="accent2"/>
                </a:solidFill>
              </a:rPr>
              <a:t> and output 12 matrices, each 8x8 in size.</a:t>
            </a:r>
          </a:p>
        </p:txBody>
      </p:sp>
      <p:sp>
        <p:nvSpPr>
          <p:cNvPr id="7" name="Rectangle 6"/>
          <p:cNvSpPr/>
          <p:nvPr/>
        </p:nvSpPr>
        <p:spPr bwMode="auto">
          <a:xfrm>
            <a:off x="2632" y="1390152"/>
            <a:ext cx="5148805"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Tree>
    <p:extLst>
      <p:ext uri="{BB962C8B-B14F-4D97-AF65-F5344CB8AC3E}">
        <p14:creationId xmlns:p14="http://schemas.microsoft.com/office/powerpoint/2010/main" val="17189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Pooling layer S2</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8504237" y="1336796"/>
            <a:ext cx="39322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7" name="Rectangle 6"/>
          <p:cNvSpPr/>
          <p:nvPr/>
        </p:nvSpPr>
        <p:spPr bwMode="auto">
          <a:xfrm>
            <a:off x="2632" y="1390152"/>
            <a:ext cx="7358605"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2546871" y="2506662"/>
            <a:ext cx="4191000" cy="16002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The </a:t>
            </a:r>
            <a:r>
              <a:rPr lang="en-US" sz="2000" i="1" dirty="0">
                <a:solidFill>
                  <a:schemeClr val="accent2"/>
                </a:solidFill>
              </a:rPr>
              <a:t>Pooling layer 2</a:t>
            </a:r>
            <a:r>
              <a:rPr lang="en-US" sz="2000" dirty="0">
                <a:solidFill>
                  <a:schemeClr val="accent2"/>
                </a:solidFill>
              </a:rPr>
              <a:t> brings the outputs from the preceding stage down to 4x4 in size as we, again, use the 2x2 kernels.</a:t>
            </a:r>
          </a:p>
        </p:txBody>
      </p:sp>
    </p:spTree>
    <p:extLst>
      <p:ext uri="{BB962C8B-B14F-4D97-AF65-F5344CB8AC3E}">
        <p14:creationId xmlns:p14="http://schemas.microsoft.com/office/powerpoint/2010/main" val="16359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Prerequisties</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3529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Linearizing layer </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11552237" y="1336796"/>
            <a:ext cx="8842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7" name="Rectangle 6"/>
          <p:cNvSpPr/>
          <p:nvPr/>
        </p:nvSpPr>
        <p:spPr bwMode="auto">
          <a:xfrm>
            <a:off x="0" y="1336796"/>
            <a:ext cx="8428037"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916592" y="2233062"/>
            <a:ext cx="7080216" cy="3200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The </a:t>
            </a:r>
            <a:r>
              <a:rPr lang="en-US" sz="2000" i="1" dirty="0">
                <a:solidFill>
                  <a:schemeClr val="accent2"/>
                </a:solidFill>
              </a:rPr>
              <a:t>Linearizing layer</a:t>
            </a:r>
            <a:r>
              <a:rPr lang="en-US" sz="2000" dirty="0">
                <a:solidFill>
                  <a:schemeClr val="accent2"/>
                </a:solidFill>
              </a:rPr>
              <a:t> starts with reshaping the output of the final pooling layer into a 1-dimensional array of 192 elements. Next, we add a fully-connected Linear(...) layer that uses a linear function </a:t>
            </a:r>
            <a:r>
              <a:rPr lang="en-US" sz="2000" i="1" dirty="0">
                <a:solidFill>
                  <a:schemeClr val="accent2"/>
                </a:solidFill>
              </a:rPr>
              <a:t>y =</a:t>
            </a:r>
            <a:r>
              <a:rPr lang="en-US" sz="2000" i="1" dirty="0" err="1">
                <a:solidFill>
                  <a:schemeClr val="accent2"/>
                </a:solidFill>
              </a:rPr>
              <a:t>Wx</a:t>
            </a:r>
            <a:r>
              <a:rPr lang="en-US" sz="2000" i="1" dirty="0">
                <a:solidFill>
                  <a:schemeClr val="accent2"/>
                </a:solidFill>
              </a:rPr>
              <a:t> + b</a:t>
            </a:r>
            <a:r>
              <a:rPr lang="en-US" sz="2000" dirty="0">
                <a:solidFill>
                  <a:schemeClr val="accent2"/>
                </a:solidFill>
              </a:rPr>
              <a:t> (</a:t>
            </a:r>
            <a:r>
              <a:rPr lang="en-US" sz="2000" i="1" dirty="0">
                <a:solidFill>
                  <a:schemeClr val="accent2"/>
                </a:solidFill>
              </a:rPr>
              <a:t>W</a:t>
            </a:r>
            <a:r>
              <a:rPr lang="en-US" sz="2000" dirty="0">
                <a:solidFill>
                  <a:schemeClr val="accent2"/>
                </a:solidFill>
              </a:rPr>
              <a:t> stands for the matrix of weights and </a:t>
            </a:r>
            <a:r>
              <a:rPr lang="en-US" sz="2000" i="1" dirty="0">
                <a:solidFill>
                  <a:schemeClr val="accent2"/>
                </a:solidFill>
              </a:rPr>
              <a:t>b</a:t>
            </a:r>
            <a:r>
              <a:rPr lang="en-US" sz="2000" dirty="0">
                <a:solidFill>
                  <a:schemeClr val="accent2"/>
                </a:solidFill>
              </a:rPr>
              <a:t> is bias). The layer takes the 192 element output from the pooling layer and outputs a 100 values that are being once again squashed by the </a:t>
            </a:r>
            <a:r>
              <a:rPr lang="en-US" sz="2000" i="1" dirty="0" err="1">
                <a:solidFill>
                  <a:schemeClr val="accent2"/>
                </a:solidFill>
              </a:rPr>
              <a:t>Tanh</a:t>
            </a:r>
            <a:r>
              <a:rPr lang="en-US" sz="2000" i="1" dirty="0">
                <a:solidFill>
                  <a:schemeClr val="accent2"/>
                </a:solidFill>
              </a:rPr>
              <a:t>()</a:t>
            </a:r>
            <a:r>
              <a:rPr lang="en-US" sz="2000" dirty="0">
                <a:solidFill>
                  <a:schemeClr val="accent2"/>
                </a:solidFill>
              </a:rPr>
              <a:t> function. The last linear layer reduces the number of outputs to 10 - the number of the digits we try to recognize.</a:t>
            </a:r>
          </a:p>
        </p:txBody>
      </p:sp>
    </p:spTree>
    <p:extLst>
      <p:ext uri="{BB962C8B-B14F-4D97-AF65-F5344CB8AC3E}">
        <p14:creationId xmlns:p14="http://schemas.microsoft.com/office/powerpoint/2010/main" val="2908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Output layer </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7" name="Rectangle 6"/>
          <p:cNvSpPr/>
          <p:nvPr/>
        </p:nvSpPr>
        <p:spPr bwMode="auto">
          <a:xfrm>
            <a:off x="0" y="1336796"/>
            <a:ext cx="11552237"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916592" y="2233062"/>
            <a:ext cx="6063645" cy="32004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chemeClr val="accent2"/>
                </a:solidFill>
              </a:rPr>
              <a:t>Finally, the </a:t>
            </a:r>
            <a:r>
              <a:rPr lang="en-US" sz="2000" dirty="0" err="1">
                <a:solidFill>
                  <a:schemeClr val="accent2"/>
                </a:solidFill>
              </a:rPr>
              <a:t>LogSoftMax</a:t>
            </a:r>
            <a:r>
              <a:rPr lang="en-US" sz="2000" dirty="0">
                <a:solidFill>
                  <a:schemeClr val="accent2"/>
                </a:solidFill>
              </a:rPr>
              <a:t>() layer assigns the digit probability to the input by using the following formula</a:t>
            </a:r>
          </a:p>
          <a:p>
            <a:pPr algn="ctr"/>
            <a:endParaRPr lang="en-US" sz="2000" dirty="0">
              <a:solidFill>
                <a:schemeClr val="accent2"/>
              </a:solidFill>
            </a:endParaRPr>
          </a:p>
          <a:p>
            <a:pPr algn="ctr"/>
            <a:endParaRPr lang="en-US" sz="2000" dirty="0">
              <a:solidFill>
                <a:schemeClr val="accent2"/>
              </a:solidFill>
            </a:endParaRPr>
          </a:p>
          <a:p>
            <a:pPr algn="ctr"/>
            <a:endParaRPr lang="en-US" sz="2000" dirty="0">
              <a:solidFill>
                <a:schemeClr val="accent2"/>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48264" y="4030662"/>
            <a:ext cx="2400300" cy="723900"/>
          </a:xfrm>
          <a:prstGeom prst="rect">
            <a:avLst/>
          </a:prstGeom>
        </p:spPr>
      </p:pic>
    </p:spTree>
    <p:extLst>
      <p:ext uri="{BB962C8B-B14F-4D97-AF65-F5344CB8AC3E}">
        <p14:creationId xmlns:p14="http://schemas.microsoft.com/office/powerpoint/2010/main" val="170975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MNIST Data</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639" y="1516062"/>
            <a:ext cx="7107155" cy="5105399"/>
          </a:xfrm>
          <a:prstGeom prst="rect">
            <a:avLst/>
          </a:prstGeom>
        </p:spPr>
      </p:pic>
      <p:sp>
        <p:nvSpPr>
          <p:cNvPr id="3" name="Text Placeholder 2"/>
          <p:cNvSpPr>
            <a:spLocks noGrp="1"/>
          </p:cNvSpPr>
          <p:nvPr>
            <p:ph type="body" sz="quarter" idx="10"/>
          </p:nvPr>
        </p:nvSpPr>
        <p:spPr>
          <a:xfrm>
            <a:off x="6219421" y="2420543"/>
            <a:ext cx="5516561" cy="2839239"/>
          </a:xfrm>
          <a:solidFill>
            <a:schemeClr val="bg1">
              <a:lumMod val="95000"/>
            </a:schemeClr>
          </a:solidFill>
          <a:ln>
            <a:solidFill>
              <a:srgbClr val="C00000"/>
            </a:solidFill>
          </a:ln>
        </p:spPr>
        <p:txBody>
          <a:bodyPr/>
          <a:lstStyle/>
          <a:p>
            <a:r>
              <a:rPr lang="en-US" sz="2000" dirty="0" err="1"/>
              <a:t>def</a:t>
            </a:r>
            <a:r>
              <a:rPr lang="en-US" sz="2000" dirty="0"/>
              <a:t> load(...): Array[</a:t>
            </a:r>
            <a:r>
              <a:rPr lang="en-US" sz="2000" dirty="0" err="1"/>
              <a:t>ByteRecord</a:t>
            </a:r>
            <a:r>
              <a:rPr lang="en-US" sz="2000" dirty="0"/>
              <a:t>] = {</a:t>
            </a:r>
          </a:p>
          <a:p>
            <a:r>
              <a:rPr lang="en-US" sz="2000" dirty="0"/>
              <a:t>  ...</a:t>
            </a:r>
          </a:p>
          <a:p>
            <a:r>
              <a:rPr lang="en-US" sz="2000" dirty="0"/>
              <a:t>  require(</a:t>
            </a:r>
            <a:r>
              <a:rPr lang="en-US" sz="2000" dirty="0" err="1"/>
              <a:t>labelMagicNumber</a:t>
            </a:r>
            <a:r>
              <a:rPr lang="en-US" sz="2000" dirty="0"/>
              <a:t> == 2049)</a:t>
            </a:r>
          </a:p>
          <a:p>
            <a:r>
              <a:rPr lang="en-US" sz="2000" dirty="0"/>
              <a:t>  ...</a:t>
            </a:r>
          </a:p>
          <a:p>
            <a:r>
              <a:rPr lang="en-US" sz="2000" dirty="0"/>
              <a:t>  require(</a:t>
            </a:r>
            <a:r>
              <a:rPr lang="en-US" sz="2000" dirty="0" err="1"/>
              <a:t>featureMagicNumber</a:t>
            </a:r>
            <a:r>
              <a:rPr lang="en-US" sz="2000" dirty="0"/>
              <a:t> == 2051)</a:t>
            </a:r>
          </a:p>
          <a:p>
            <a:r>
              <a:rPr lang="en-US" sz="2000" dirty="0"/>
              <a:t>  ...</a:t>
            </a:r>
          </a:p>
          <a:p>
            <a:r>
              <a:rPr lang="en-US" sz="2000" dirty="0"/>
              <a:t>  result</a:t>
            </a:r>
          </a:p>
          <a:p>
            <a:r>
              <a:rPr lang="en-US" sz="2000" dirty="0"/>
              <a:t>}</a:t>
            </a:r>
          </a:p>
        </p:txBody>
      </p:sp>
    </p:spTree>
    <p:extLst>
      <p:ext uri="{BB962C8B-B14F-4D97-AF65-F5344CB8AC3E}">
        <p14:creationId xmlns:p14="http://schemas.microsoft.com/office/powerpoint/2010/main" val="20018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the MNIST data</a:t>
            </a:r>
          </a:p>
        </p:txBody>
      </p:sp>
      <p:sp>
        <p:nvSpPr>
          <p:cNvPr id="3" name="Text Placeholder 2"/>
          <p:cNvSpPr>
            <a:spLocks noGrp="1"/>
          </p:cNvSpPr>
          <p:nvPr>
            <p:ph type="body" sz="quarter" idx="10"/>
          </p:nvPr>
        </p:nvSpPr>
        <p:spPr>
          <a:xfrm>
            <a:off x="1380721" y="3878262"/>
            <a:ext cx="9677400" cy="1700466"/>
          </a:xfrm>
          <a:solidFill>
            <a:schemeClr val="bg1">
              <a:lumMod val="95000"/>
            </a:schemeClr>
          </a:solidFill>
          <a:ln>
            <a:solidFill>
              <a:srgbClr val="C00000"/>
            </a:solidFill>
          </a:ln>
        </p:spPr>
        <p:txBody>
          <a:bodyPr/>
          <a:lstStyle/>
          <a:p>
            <a:r>
              <a:rPr lang="en-US" sz="2000" dirty="0" err="1"/>
              <a:t>val</a:t>
            </a:r>
            <a:r>
              <a:rPr lang="en-US" sz="2000" dirty="0"/>
              <a:t> </a:t>
            </a:r>
            <a:r>
              <a:rPr lang="en-US" sz="2000" dirty="0" err="1"/>
              <a:t>trainMean</a:t>
            </a:r>
            <a:r>
              <a:rPr lang="en-US" sz="2000" dirty="0"/>
              <a:t> = 0.13066047740239506</a:t>
            </a:r>
          </a:p>
          <a:p>
            <a:r>
              <a:rPr lang="en-US" sz="2000" dirty="0" err="1"/>
              <a:t>val</a:t>
            </a:r>
            <a:r>
              <a:rPr lang="en-US" sz="2000" dirty="0"/>
              <a:t> </a:t>
            </a:r>
            <a:r>
              <a:rPr lang="en-US" sz="2000" dirty="0" err="1"/>
              <a:t>trainStd</a:t>
            </a:r>
            <a:r>
              <a:rPr lang="en-US" sz="2000" dirty="0"/>
              <a:t> = 0.3081078</a:t>
            </a:r>
          </a:p>
          <a:p>
            <a:r>
              <a:rPr lang="en-US" sz="2000" dirty="0" err="1"/>
              <a:t>val</a:t>
            </a:r>
            <a:r>
              <a:rPr lang="en-US" sz="2000" dirty="0"/>
              <a:t> </a:t>
            </a:r>
            <a:r>
              <a:rPr lang="en-US" sz="2000" dirty="0" err="1"/>
              <a:t>trainSet</a:t>
            </a:r>
            <a:r>
              <a:rPr lang="en-US" sz="2000" dirty="0"/>
              <a:t> = </a:t>
            </a:r>
            <a:r>
              <a:rPr lang="en-US" sz="2000" dirty="0" err="1"/>
              <a:t>DataSet.array</a:t>
            </a:r>
            <a:r>
              <a:rPr lang="en-US" sz="2000" dirty="0"/>
              <a:t>(load(</a:t>
            </a:r>
            <a:r>
              <a:rPr lang="en-US" sz="2000" dirty="0" err="1"/>
              <a:t>trainData</a:t>
            </a:r>
            <a:r>
              <a:rPr lang="en-US" sz="2000" dirty="0"/>
              <a:t>, </a:t>
            </a:r>
            <a:r>
              <a:rPr lang="en-US" sz="2000" dirty="0" err="1"/>
              <a:t>trainLabel</a:t>
            </a:r>
            <a:r>
              <a:rPr lang="en-US" sz="2000" dirty="0"/>
              <a:t>), </a:t>
            </a:r>
            <a:r>
              <a:rPr lang="en-US" sz="2000" dirty="0" err="1"/>
              <a:t>sc</a:t>
            </a:r>
            <a:r>
              <a:rPr lang="en-US" sz="2000" dirty="0"/>
              <a:t>) -&gt; </a:t>
            </a:r>
            <a:r>
              <a:rPr lang="en-US" sz="2000" dirty="0" err="1"/>
              <a:t>BytesToGreyImg</a:t>
            </a:r>
            <a:r>
              <a:rPr lang="en-US" sz="2000" dirty="0"/>
              <a:t>(28, 28) -&gt; </a:t>
            </a:r>
            <a:r>
              <a:rPr lang="en-US" sz="2000" b="1" dirty="0" err="1"/>
              <a:t>GreyImgNormalizer</a:t>
            </a:r>
            <a:r>
              <a:rPr lang="en-US" sz="2000" dirty="0"/>
              <a:t>(</a:t>
            </a:r>
            <a:r>
              <a:rPr lang="en-US" sz="2000" dirty="0" err="1"/>
              <a:t>trainMean</a:t>
            </a:r>
            <a:r>
              <a:rPr lang="en-US" sz="2000" dirty="0"/>
              <a:t>, </a:t>
            </a:r>
            <a:r>
              <a:rPr lang="en-US" sz="2000" dirty="0" err="1"/>
              <a:t>trainStd</a:t>
            </a:r>
            <a:r>
              <a:rPr lang="en-US" sz="2000" dirty="0"/>
              <a:t>) -&gt; </a:t>
            </a:r>
            <a:r>
              <a:rPr lang="en-US" sz="2000" dirty="0" err="1"/>
              <a:t>GreyImgToBatch</a:t>
            </a:r>
            <a:r>
              <a:rPr lang="en-US" sz="2000" dirty="0"/>
              <a:t>(</a:t>
            </a:r>
            <a:r>
              <a:rPr lang="en-US" sz="2000" dirty="0" err="1"/>
              <a:t>batchSize</a:t>
            </a:r>
            <a:r>
              <a:rPr lang="en-US" sz="2000" dirty="0"/>
              <a:t>)</a:t>
            </a:r>
          </a:p>
        </p:txBody>
      </p:sp>
      <p:sp>
        <p:nvSpPr>
          <p:cNvPr id="4" name="TextBox 3"/>
          <p:cNvSpPr txBox="1"/>
          <p:nvPr/>
        </p:nvSpPr>
        <p:spPr>
          <a:xfrm>
            <a:off x="884237" y="1744662"/>
            <a:ext cx="10480690" cy="1778949"/>
          </a:xfrm>
          <a:prstGeom prst="rect">
            <a:avLst/>
          </a:prstGeom>
          <a:noFill/>
        </p:spPr>
        <p:txBody>
          <a:bodyPr wrap="none" lIns="182880" tIns="146304" rIns="182880" bIns="146304" rtlCol="0">
            <a:spAutoFit/>
          </a:bodyPr>
          <a:lstStyle/>
          <a:p>
            <a:pPr marL="457200" indent="-457200">
              <a:lnSpc>
                <a:spcPct val="90000"/>
              </a:lnSpc>
              <a:spcAft>
                <a:spcPts val="600"/>
              </a:spcAft>
              <a:buFont typeface="Arial" charset="0"/>
              <a:buChar char="•"/>
            </a:pPr>
            <a:r>
              <a:rPr lang="en-US" sz="3200" dirty="0">
                <a:gradFill>
                  <a:gsLst>
                    <a:gs pos="2917">
                      <a:schemeClr val="tx1"/>
                    </a:gs>
                    <a:gs pos="30000">
                      <a:schemeClr val="tx1"/>
                    </a:gs>
                  </a:gsLst>
                  <a:lin ang="5400000" scaled="0"/>
                </a:gradFill>
                <a:latin typeface="+mj-lt"/>
              </a:rPr>
              <a:t>Normalization changes the range of pixel intensity </a:t>
            </a:r>
          </a:p>
          <a:p>
            <a:pPr marL="457200" indent="-457200">
              <a:lnSpc>
                <a:spcPct val="90000"/>
              </a:lnSpc>
              <a:spcAft>
                <a:spcPts val="600"/>
              </a:spcAft>
              <a:buFont typeface="Arial" charset="0"/>
              <a:buChar char="•"/>
            </a:pPr>
            <a:r>
              <a:rPr lang="en-US" sz="3200" dirty="0">
                <a:gradFill>
                  <a:gsLst>
                    <a:gs pos="2917">
                      <a:schemeClr val="tx1"/>
                    </a:gs>
                    <a:gs pos="30000">
                      <a:schemeClr val="tx1"/>
                    </a:gs>
                  </a:gsLst>
                  <a:lin ang="5400000" scaled="0"/>
                </a:gradFill>
                <a:latin typeface="+mj-lt"/>
              </a:rPr>
              <a:t>Also known as contrast stretching or histogram stretching </a:t>
            </a:r>
          </a:p>
          <a:p>
            <a:pPr marL="457200" indent="-457200">
              <a:lnSpc>
                <a:spcPct val="90000"/>
              </a:lnSpc>
              <a:spcAft>
                <a:spcPts val="600"/>
              </a:spcAft>
              <a:buFont typeface="Arial" charset="0"/>
              <a:buChar char="•"/>
            </a:pPr>
            <a:r>
              <a:rPr lang="en-US" sz="3200" dirty="0">
                <a:gradFill>
                  <a:gsLst>
                    <a:gs pos="2917">
                      <a:schemeClr val="tx1"/>
                    </a:gs>
                    <a:gs pos="30000">
                      <a:schemeClr val="tx1"/>
                    </a:gs>
                  </a:gsLst>
                  <a:lin ang="5400000" scaled="0"/>
                </a:gradFill>
                <a:latin typeface="+mj-lt"/>
              </a:rPr>
              <a:t>Bring image values to the same range</a:t>
            </a:r>
          </a:p>
        </p:txBody>
      </p:sp>
    </p:spTree>
    <p:extLst>
      <p:ext uri="{BB962C8B-B14F-4D97-AF65-F5344CB8AC3E}">
        <p14:creationId xmlns:p14="http://schemas.microsoft.com/office/powerpoint/2010/main" val="80941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CNN Structure: Input layer</a:t>
            </a:r>
          </a:p>
        </p:txBody>
      </p:sp>
      <p:sp>
        <p:nvSpPr>
          <p:cNvPr id="6" name="TextBox 5"/>
          <p:cNvSpPr txBox="1"/>
          <p:nvPr/>
        </p:nvSpPr>
        <p:spPr>
          <a:xfrm>
            <a:off x="4130386" y="6329728"/>
            <a:ext cx="4178067" cy="664797"/>
          </a:xfrm>
          <a:prstGeom prst="rect">
            <a:avLst/>
          </a:prstGeom>
          <a:noFill/>
        </p:spPr>
        <p:txBody>
          <a:bodyPr wrap="none" lIns="182880" tIns="146304" rIns="182880" bIns="146304" rtlCol="0">
            <a:spAutoFit/>
          </a:bodyPr>
          <a:lstStyle/>
          <a:p>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bit.ly</a:t>
            </a:r>
            <a:r>
              <a:rPr lang="en-US" sz="2400" dirty="0">
                <a:gradFill>
                  <a:gsLst>
                    <a:gs pos="2917">
                      <a:schemeClr val="tx1"/>
                    </a:gs>
                    <a:gs pos="30000">
                      <a:schemeClr val="tx1"/>
                    </a:gs>
                  </a:gsLst>
                  <a:lin ang="5400000" scaled="0"/>
                </a:gradFill>
              </a:rPr>
              <a:t>/2suMHKL</a:t>
            </a:r>
            <a:endParaRPr lang="en-US" sz="2400" dirty="0"/>
          </a:p>
        </p:txBody>
      </p:sp>
      <p:pic>
        <p:nvPicPr>
          <p:cNvPr id="2" name="Picture 1"/>
          <p:cNvPicPr>
            <a:picLocks noChangeAspect="1"/>
          </p:cNvPicPr>
          <p:nvPr/>
        </p:nvPicPr>
        <p:blipFill>
          <a:blip r:embed="rId3"/>
          <a:stretch>
            <a:fillRect/>
          </a:stretch>
        </p:blipFill>
        <p:spPr>
          <a:xfrm>
            <a:off x="1183" y="1336796"/>
            <a:ext cx="12436475" cy="4779719"/>
          </a:xfrm>
          <a:prstGeom prst="rect">
            <a:avLst/>
          </a:prstGeom>
        </p:spPr>
      </p:pic>
      <p:sp>
        <p:nvSpPr>
          <p:cNvPr id="3" name="Rectangle 2"/>
          <p:cNvSpPr/>
          <p:nvPr/>
        </p:nvSpPr>
        <p:spPr bwMode="auto">
          <a:xfrm>
            <a:off x="1112837" y="1336796"/>
            <a:ext cx="11323638" cy="4992932"/>
          </a:xfrm>
          <a:prstGeom prst="rect">
            <a:avLst/>
          </a:prstGeom>
          <a:solidFill>
            <a:schemeClr val="bg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US" sz="2000" dirty="0">
              <a:solidFill>
                <a:sysClr val="windowText" lastClr="000000"/>
              </a:solidFill>
            </a:endParaRPr>
          </a:p>
        </p:txBody>
      </p:sp>
      <p:sp>
        <p:nvSpPr>
          <p:cNvPr id="5" name="Rectangle 4"/>
          <p:cNvSpPr/>
          <p:nvPr/>
        </p:nvSpPr>
        <p:spPr bwMode="auto">
          <a:xfrm>
            <a:off x="2636837" y="2354262"/>
            <a:ext cx="6248400" cy="1524000"/>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2000" dirty="0">
                <a:solidFill>
                  <a:sysClr val="windowText" lastClr="000000"/>
                </a:solidFill>
              </a:rPr>
              <a:t>The </a:t>
            </a:r>
            <a:r>
              <a:rPr lang="en-US" sz="2000" i="1" dirty="0">
                <a:solidFill>
                  <a:sysClr val="windowText" lastClr="000000"/>
                </a:solidFill>
              </a:rPr>
              <a:t>Input layer</a:t>
            </a:r>
            <a:r>
              <a:rPr lang="en-US" sz="2000" dirty="0">
                <a:solidFill>
                  <a:sysClr val="windowText" lastClr="000000"/>
                </a:solidFill>
              </a:rPr>
              <a:t> is specified by the Reshape(...) method: it takes an image as a input and reshapes the input image to 28x28 matrix (in case it was of a different size).</a:t>
            </a:r>
          </a:p>
        </p:txBody>
      </p:sp>
    </p:spTree>
    <p:extLst>
      <p:ext uri="{BB962C8B-B14F-4D97-AF65-F5344CB8AC3E}">
        <p14:creationId xmlns:p14="http://schemas.microsoft.com/office/powerpoint/2010/main" val="16065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normalize? </a:t>
            </a:r>
          </a:p>
        </p:txBody>
      </p:sp>
      <p:sp>
        <p:nvSpPr>
          <p:cNvPr id="3" name="Text Placeholder 2"/>
          <p:cNvSpPr>
            <a:spLocks noGrp="1"/>
          </p:cNvSpPr>
          <p:nvPr>
            <p:ph type="body" sz="quarter" idx="10"/>
          </p:nvPr>
        </p:nvSpPr>
        <p:spPr>
          <a:xfrm>
            <a:off x="808037" y="1516062"/>
            <a:ext cx="11125199" cy="2012859"/>
          </a:xfrm>
        </p:spPr>
        <p:txBody>
          <a:bodyPr/>
          <a:lstStyle/>
          <a:p>
            <a:pPr algn="ctr"/>
            <a:r>
              <a:rPr lang="en-US" dirty="0">
                <a:latin typeface="+mj-lt"/>
              </a:rPr>
              <a:t>“CNNs learn by continually adding gradient error vectors (</a:t>
            </a:r>
            <a:r>
              <a:rPr lang="en-US" b="1" i="1" dirty="0">
                <a:latin typeface="+mj-lt"/>
              </a:rPr>
              <a:t>multiplied by a learning rate</a:t>
            </a:r>
            <a:r>
              <a:rPr lang="en-US" dirty="0">
                <a:latin typeface="+mj-lt"/>
              </a:rPr>
              <a:t>) computed from backpropagation to various weight matrices throughout the network as training examples are passed”   [Source: http://</a:t>
            </a:r>
            <a:r>
              <a:rPr lang="en-US" dirty="0" err="1">
                <a:latin typeface="+mj-lt"/>
              </a:rPr>
              <a:t>bit.ly</a:t>
            </a:r>
            <a:r>
              <a:rPr lang="en-US" dirty="0">
                <a:latin typeface="+mj-lt"/>
              </a:rPr>
              <a:t>/2rsc2b1]</a:t>
            </a:r>
          </a:p>
        </p:txBody>
      </p:sp>
      <p:grpSp>
        <p:nvGrpSpPr>
          <p:cNvPr id="4" name="Group 176"/>
          <p:cNvGrpSpPr/>
          <p:nvPr/>
        </p:nvGrpSpPr>
        <p:grpSpPr>
          <a:xfrm>
            <a:off x="3875236" y="4183062"/>
            <a:ext cx="4990800" cy="1766562"/>
            <a:chOff x="0" y="0"/>
            <a:chExt cx="9786770" cy="3464159"/>
          </a:xfrm>
        </p:grpSpPr>
        <p:pic>
          <p:nvPicPr>
            <p:cNvPr id="5"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1072" y="1184966"/>
              <a:ext cx="2026468" cy="1295401"/>
            </a:xfrm>
            <a:prstGeom prst="rect">
              <a:avLst/>
            </a:prstGeom>
            <a:ln w="12700" cap="flat">
              <a:noFill/>
              <a:miter lim="400000"/>
            </a:ln>
            <a:effectLst/>
          </p:spPr>
        </p:pic>
        <p:pic>
          <p:nvPicPr>
            <p:cNvPr id="6" name="pasted-ima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889" y="2745360"/>
              <a:ext cx="520701" cy="399205"/>
            </a:xfrm>
            <a:prstGeom prst="rect">
              <a:avLst/>
            </a:prstGeom>
            <a:ln w="12700" cap="flat">
              <a:noFill/>
              <a:miter lim="400000"/>
            </a:ln>
            <a:effectLst/>
          </p:spPr>
        </p:pic>
        <p:pic>
          <p:nvPicPr>
            <p:cNvPr id="7" name="pasted-imag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053" y="1507308"/>
              <a:ext cx="520701" cy="388460"/>
            </a:xfrm>
            <a:prstGeom prst="rect">
              <a:avLst/>
            </a:prstGeom>
            <a:ln w="12700" cap="flat">
              <a:noFill/>
              <a:miter lim="400000"/>
            </a:ln>
            <a:effectLst/>
          </p:spPr>
        </p:pic>
        <p:pic>
          <p:nvPicPr>
            <p:cNvPr id="8" name="pasted-imag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2066" y="996136"/>
              <a:ext cx="520701" cy="431206"/>
            </a:xfrm>
            <a:prstGeom prst="rect">
              <a:avLst/>
            </a:prstGeom>
            <a:ln w="12700" cap="flat">
              <a:noFill/>
              <a:miter lim="400000"/>
            </a:ln>
            <a:effectLst/>
          </p:spPr>
        </p:pic>
        <p:pic>
          <p:nvPicPr>
            <p:cNvPr id="9" name="pasted-imag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8269" y="448605"/>
              <a:ext cx="522988" cy="477903"/>
            </a:xfrm>
            <a:prstGeom prst="rect">
              <a:avLst/>
            </a:prstGeom>
            <a:ln w="12700" cap="flat">
              <a:noFill/>
              <a:miter lim="400000"/>
            </a:ln>
            <a:effectLst/>
          </p:spPr>
        </p:pic>
        <p:sp>
          <p:nvSpPr>
            <p:cNvPr id="10" name="Shape 158"/>
            <p:cNvSpPr/>
            <p:nvPr/>
          </p:nvSpPr>
          <p:spPr>
            <a:xfrm>
              <a:off x="1802914" y="1197666"/>
              <a:ext cx="1270001" cy="1270001"/>
            </a:xfrm>
            <a:prstGeom prst="ellipse">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1" name="Shape 159"/>
            <p:cNvSpPr/>
            <p:nvPr/>
          </p:nvSpPr>
          <p:spPr>
            <a:xfrm>
              <a:off x="131651" y="406912"/>
              <a:ext cx="1638948" cy="83599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2" name="Shape 160"/>
            <p:cNvSpPr/>
            <p:nvPr/>
          </p:nvSpPr>
          <p:spPr>
            <a:xfrm>
              <a:off x="3097" y="1146921"/>
              <a:ext cx="1641540" cy="385245"/>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3" name="Shape 161"/>
            <p:cNvSpPr/>
            <p:nvPr/>
          </p:nvSpPr>
          <p:spPr>
            <a:xfrm>
              <a:off x="0" y="1832666"/>
              <a:ext cx="1644835"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4" name="Shape 162"/>
            <p:cNvSpPr/>
            <p:nvPr/>
          </p:nvSpPr>
          <p:spPr>
            <a:xfrm flipV="1">
              <a:off x="822416"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sp>
          <p:nvSpPr>
            <p:cNvPr id="15" name="Shape 163"/>
            <p:cNvSpPr/>
            <p:nvPr/>
          </p:nvSpPr>
          <p:spPr>
            <a:xfrm flipV="1">
              <a:off x="130035" y="2439072"/>
              <a:ext cx="1640659" cy="58256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pic>
          <p:nvPicPr>
            <p:cNvPr id="16" name="pasted-image.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065843" y="1346891"/>
              <a:ext cx="744289" cy="971587"/>
            </a:xfrm>
            <a:prstGeom prst="rect">
              <a:avLst/>
            </a:prstGeom>
            <a:ln w="12700" cap="flat">
              <a:noFill/>
              <a:miter lim="400000"/>
            </a:ln>
            <a:effectLst/>
          </p:spPr>
        </p:pic>
        <p:sp>
          <p:nvSpPr>
            <p:cNvPr id="17" name="Shape 165"/>
            <p:cNvSpPr/>
            <p:nvPr/>
          </p:nvSpPr>
          <p:spPr>
            <a:xfrm>
              <a:off x="3220660" y="1832666"/>
              <a:ext cx="1644836"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8" name="Shape 166"/>
            <p:cNvSpPr/>
            <p:nvPr/>
          </p:nvSpPr>
          <p:spPr>
            <a:xfrm>
              <a:off x="5076773" y="1026654"/>
              <a:ext cx="2076144" cy="1612026"/>
            </a:xfrm>
            <a:prstGeom prst="roundRect">
              <a:avLst>
                <a:gd name="adj" fmla="val 15000"/>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9" name="Shape 167"/>
            <p:cNvSpPr/>
            <p:nvPr/>
          </p:nvSpPr>
          <p:spPr>
            <a:xfrm flipH="1">
              <a:off x="7370022" y="263901"/>
              <a:ext cx="1638947" cy="83599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0" name="Shape 168"/>
            <p:cNvSpPr/>
            <p:nvPr/>
          </p:nvSpPr>
          <p:spPr>
            <a:xfrm flipH="1">
              <a:off x="7367094" y="1028680"/>
              <a:ext cx="1641540" cy="385245"/>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1" name="Shape 169"/>
            <p:cNvSpPr/>
            <p:nvPr/>
          </p:nvSpPr>
          <p:spPr>
            <a:xfrm flipH="1" flipV="1">
              <a:off x="7364193" y="1832666"/>
              <a:ext cx="1644836" cy="1"/>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2" name="Shape 170"/>
            <p:cNvSpPr/>
            <p:nvPr/>
          </p:nvSpPr>
          <p:spPr>
            <a:xfrm flipH="1" flipV="1">
              <a:off x="7368443" y="2566088"/>
              <a:ext cx="1640659" cy="58256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3" name="Shape 171"/>
            <p:cNvSpPr/>
            <p:nvPr/>
          </p:nvSpPr>
          <p:spPr>
            <a:xfrm flipV="1">
              <a:off x="8186610"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pic>
          <p:nvPicPr>
            <p:cNvPr id="24" name="pasted-imag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07546" y="0"/>
              <a:ext cx="520701" cy="556203"/>
            </a:xfrm>
            <a:prstGeom prst="rect">
              <a:avLst/>
            </a:prstGeom>
            <a:ln w="12700" cap="flat">
              <a:noFill/>
              <a:miter lim="400000"/>
            </a:ln>
            <a:effectLst/>
          </p:spPr>
        </p:pic>
        <p:pic>
          <p:nvPicPr>
            <p:cNvPr id="25" name="pasted-imag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07546" y="790121"/>
              <a:ext cx="520701" cy="544369"/>
            </a:xfrm>
            <a:prstGeom prst="rect">
              <a:avLst/>
            </a:prstGeom>
            <a:ln w="12700" cap="flat">
              <a:noFill/>
              <a:miter lim="400000"/>
            </a:ln>
            <a:effectLst/>
          </p:spPr>
        </p:pic>
        <p:pic>
          <p:nvPicPr>
            <p:cNvPr id="26" name="pasted-imag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12175" y="1590067"/>
              <a:ext cx="520701" cy="485199"/>
            </a:xfrm>
            <a:prstGeom prst="rect">
              <a:avLst/>
            </a:prstGeom>
            <a:ln w="12700" cap="flat">
              <a:noFill/>
              <a:miter lim="400000"/>
            </a:ln>
            <a:effectLst/>
          </p:spPr>
        </p:pic>
        <p:pic>
          <p:nvPicPr>
            <p:cNvPr id="27" name="pasted-image.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16425" y="2981559"/>
              <a:ext cx="570346" cy="482601"/>
            </a:xfrm>
            <a:prstGeom prst="rect">
              <a:avLst/>
            </a:prstGeom>
            <a:ln w="12700" cap="flat">
              <a:noFill/>
              <a:miter lim="400000"/>
            </a:ln>
            <a:effectLst/>
          </p:spPr>
        </p:pic>
      </p:grpSp>
      <p:cxnSp>
        <p:nvCxnSpPr>
          <p:cNvPr id="30" name="Straight Arrow Connector 29"/>
          <p:cNvCxnSpPr/>
          <p:nvPr/>
        </p:nvCxnSpPr>
        <p:spPr>
          <a:xfrm flipV="1">
            <a:off x="3973803" y="5413205"/>
            <a:ext cx="762000" cy="309434"/>
          </a:xfrm>
          <a:prstGeom prst="straightConnector1">
            <a:avLst/>
          </a:prstGeom>
          <a:ln w="28575">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1" idx="1"/>
          </p:cNvCxnSpPr>
          <p:nvPr/>
        </p:nvCxnSpPr>
        <p:spPr>
          <a:xfrm>
            <a:off x="3941548" y="4408881"/>
            <a:ext cx="836612" cy="408008"/>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74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normalize? (continued)</a:t>
            </a:r>
          </a:p>
        </p:txBody>
      </p:sp>
      <p:sp>
        <p:nvSpPr>
          <p:cNvPr id="3" name="Text Placeholder 2"/>
          <p:cNvSpPr>
            <a:spLocks noGrp="1"/>
          </p:cNvSpPr>
          <p:nvPr>
            <p:ph type="body" sz="quarter" idx="10"/>
          </p:nvPr>
        </p:nvSpPr>
        <p:spPr>
          <a:xfrm>
            <a:off x="808037" y="1516062"/>
            <a:ext cx="11125199" cy="2469907"/>
          </a:xfrm>
        </p:spPr>
        <p:txBody>
          <a:bodyPr/>
          <a:lstStyle/>
          <a:p>
            <a:pPr algn="ctr"/>
            <a:r>
              <a:rPr lang="en-US" dirty="0">
                <a:latin typeface="+mj-lt"/>
              </a:rPr>
              <a:t>“If we don’t scale our input training vectors, the ranges of distribution of those feature vectors would likely be different for each vector </a:t>
            </a:r>
            <a:r>
              <a:rPr lang="mr-IN" dirty="0">
                <a:latin typeface="+mj-lt"/>
              </a:rPr>
              <a:t>–</a:t>
            </a:r>
            <a:r>
              <a:rPr lang="en-US" dirty="0">
                <a:latin typeface="+mj-lt"/>
              </a:rPr>
              <a:t> i.e. learning rate would cause corrections, e.g. over compensating one and under compensating another”   [Source: http://</a:t>
            </a:r>
            <a:r>
              <a:rPr lang="en-US" dirty="0" err="1">
                <a:latin typeface="+mj-lt"/>
              </a:rPr>
              <a:t>bit.ly</a:t>
            </a:r>
            <a:r>
              <a:rPr lang="en-US" dirty="0">
                <a:latin typeface="+mj-lt"/>
              </a:rPr>
              <a:t>/2rsc2b1]</a:t>
            </a:r>
          </a:p>
        </p:txBody>
      </p:sp>
      <p:grpSp>
        <p:nvGrpSpPr>
          <p:cNvPr id="4" name="Group 176"/>
          <p:cNvGrpSpPr/>
          <p:nvPr/>
        </p:nvGrpSpPr>
        <p:grpSpPr>
          <a:xfrm>
            <a:off x="3875236" y="4183062"/>
            <a:ext cx="4990800" cy="1766562"/>
            <a:chOff x="0" y="0"/>
            <a:chExt cx="9786770" cy="3464159"/>
          </a:xfrm>
        </p:grpSpPr>
        <p:pic>
          <p:nvPicPr>
            <p:cNvPr id="5" name="pasted-ima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1072" y="1184966"/>
              <a:ext cx="2026468" cy="1295401"/>
            </a:xfrm>
            <a:prstGeom prst="rect">
              <a:avLst/>
            </a:prstGeom>
            <a:ln w="12700" cap="flat">
              <a:noFill/>
              <a:miter lim="400000"/>
            </a:ln>
            <a:effectLst/>
          </p:spPr>
        </p:pic>
        <p:pic>
          <p:nvPicPr>
            <p:cNvPr id="6" name="pasted-ima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889" y="2745360"/>
              <a:ext cx="520701" cy="399205"/>
            </a:xfrm>
            <a:prstGeom prst="rect">
              <a:avLst/>
            </a:prstGeom>
            <a:ln w="12700" cap="flat">
              <a:noFill/>
              <a:miter lim="400000"/>
            </a:ln>
            <a:effectLst/>
          </p:spPr>
        </p:pic>
        <p:pic>
          <p:nvPicPr>
            <p:cNvPr id="7" name="pasted-imag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7053" y="1507308"/>
              <a:ext cx="520701" cy="388460"/>
            </a:xfrm>
            <a:prstGeom prst="rect">
              <a:avLst/>
            </a:prstGeom>
            <a:ln w="12700" cap="flat">
              <a:noFill/>
              <a:miter lim="400000"/>
            </a:ln>
            <a:effectLst/>
          </p:spPr>
        </p:pic>
        <p:pic>
          <p:nvPicPr>
            <p:cNvPr id="8" name="pasted-imag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2066" y="996136"/>
              <a:ext cx="520701" cy="431206"/>
            </a:xfrm>
            <a:prstGeom prst="rect">
              <a:avLst/>
            </a:prstGeom>
            <a:ln w="12700" cap="flat">
              <a:noFill/>
              <a:miter lim="400000"/>
            </a:ln>
            <a:effectLst/>
          </p:spPr>
        </p:pic>
        <p:pic>
          <p:nvPicPr>
            <p:cNvPr id="9" name="pasted-imag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8269" y="448605"/>
              <a:ext cx="522988" cy="477903"/>
            </a:xfrm>
            <a:prstGeom prst="rect">
              <a:avLst/>
            </a:prstGeom>
            <a:ln w="12700" cap="flat">
              <a:noFill/>
              <a:miter lim="400000"/>
            </a:ln>
            <a:effectLst/>
          </p:spPr>
        </p:pic>
        <p:sp>
          <p:nvSpPr>
            <p:cNvPr id="10" name="Shape 158"/>
            <p:cNvSpPr/>
            <p:nvPr/>
          </p:nvSpPr>
          <p:spPr>
            <a:xfrm>
              <a:off x="1802914" y="1197666"/>
              <a:ext cx="1270001" cy="1270001"/>
            </a:xfrm>
            <a:prstGeom prst="ellipse">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1" name="Shape 159"/>
            <p:cNvSpPr/>
            <p:nvPr/>
          </p:nvSpPr>
          <p:spPr>
            <a:xfrm>
              <a:off x="131651" y="406912"/>
              <a:ext cx="1638948" cy="83599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2" name="Shape 160"/>
            <p:cNvSpPr/>
            <p:nvPr/>
          </p:nvSpPr>
          <p:spPr>
            <a:xfrm>
              <a:off x="3097" y="1146921"/>
              <a:ext cx="1641540" cy="385245"/>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3" name="Shape 161"/>
            <p:cNvSpPr/>
            <p:nvPr/>
          </p:nvSpPr>
          <p:spPr>
            <a:xfrm>
              <a:off x="0" y="1832666"/>
              <a:ext cx="1644835"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4" name="Shape 162"/>
            <p:cNvSpPr/>
            <p:nvPr/>
          </p:nvSpPr>
          <p:spPr>
            <a:xfrm flipV="1">
              <a:off x="822416"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sp>
          <p:nvSpPr>
            <p:cNvPr id="15" name="Shape 163"/>
            <p:cNvSpPr/>
            <p:nvPr/>
          </p:nvSpPr>
          <p:spPr>
            <a:xfrm flipV="1">
              <a:off x="130035" y="2439072"/>
              <a:ext cx="1640659" cy="582569"/>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pic>
          <p:nvPicPr>
            <p:cNvPr id="16" name="pasted-image.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065843" y="1346891"/>
              <a:ext cx="744289" cy="971587"/>
            </a:xfrm>
            <a:prstGeom prst="rect">
              <a:avLst/>
            </a:prstGeom>
            <a:ln w="12700" cap="flat">
              <a:noFill/>
              <a:miter lim="400000"/>
            </a:ln>
            <a:effectLst/>
          </p:spPr>
        </p:pic>
        <p:sp>
          <p:nvSpPr>
            <p:cNvPr id="17" name="Shape 165"/>
            <p:cNvSpPr/>
            <p:nvPr/>
          </p:nvSpPr>
          <p:spPr>
            <a:xfrm>
              <a:off x="3220660" y="1832666"/>
              <a:ext cx="1644836" cy="1"/>
            </a:xfrm>
            <a:prstGeom prst="line">
              <a:avLst/>
            </a:prstGeom>
            <a:noFill/>
            <a:ln w="25400" cap="flat">
              <a:solidFill>
                <a:srgbClr val="85888D"/>
              </a:solidFill>
              <a:prstDash val="solid"/>
              <a:miter lim="400000"/>
              <a:tailEnd type="triangle" w="med" len="med"/>
            </a:ln>
            <a:effectLst/>
          </p:spPr>
          <p:txBody>
            <a:bodyPr wrap="square" lIns="25906" tIns="25906" rIns="25906" bIns="25906" numCol="1" anchor="ctr">
              <a:noAutofit/>
            </a:bodyPr>
            <a:lstStyle/>
            <a:p>
              <a:pPr>
                <a:defRPr sz="3200"/>
              </a:pPr>
              <a:endParaRPr sz="1632"/>
            </a:p>
          </p:txBody>
        </p:sp>
        <p:sp>
          <p:nvSpPr>
            <p:cNvPr id="18" name="Shape 166"/>
            <p:cNvSpPr/>
            <p:nvPr/>
          </p:nvSpPr>
          <p:spPr>
            <a:xfrm>
              <a:off x="5076773" y="1026654"/>
              <a:ext cx="2076144" cy="1612026"/>
            </a:xfrm>
            <a:prstGeom prst="roundRect">
              <a:avLst>
                <a:gd name="adj" fmla="val 15000"/>
              </a:avLst>
            </a:prstGeom>
            <a:noFill/>
            <a:ln w="25400" cap="flat">
              <a:solidFill>
                <a:srgbClr val="85888D"/>
              </a:solidFill>
              <a:prstDash val="solid"/>
              <a:miter lim="400000"/>
            </a:ln>
            <a:effectLst/>
          </p:spPr>
          <p:txBody>
            <a:bodyPr wrap="square" lIns="25906" tIns="25906" rIns="25906" bIns="25906" numCol="1" anchor="ctr">
              <a:noAutofit/>
            </a:bodyPr>
            <a:lstStyle/>
            <a:p>
              <a:pPr>
                <a:defRPr sz="3200"/>
              </a:pPr>
              <a:endParaRPr sz="1632"/>
            </a:p>
          </p:txBody>
        </p:sp>
        <p:sp>
          <p:nvSpPr>
            <p:cNvPr id="19" name="Shape 167"/>
            <p:cNvSpPr/>
            <p:nvPr/>
          </p:nvSpPr>
          <p:spPr>
            <a:xfrm flipH="1">
              <a:off x="7370022" y="263901"/>
              <a:ext cx="1638947" cy="83599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0" name="Shape 168"/>
            <p:cNvSpPr/>
            <p:nvPr/>
          </p:nvSpPr>
          <p:spPr>
            <a:xfrm flipH="1">
              <a:off x="7367094" y="1028680"/>
              <a:ext cx="1641540" cy="385245"/>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1" name="Shape 169"/>
            <p:cNvSpPr/>
            <p:nvPr/>
          </p:nvSpPr>
          <p:spPr>
            <a:xfrm flipH="1" flipV="1">
              <a:off x="7364193" y="1832666"/>
              <a:ext cx="1644836" cy="1"/>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2" name="Shape 170"/>
            <p:cNvSpPr/>
            <p:nvPr/>
          </p:nvSpPr>
          <p:spPr>
            <a:xfrm flipH="1" flipV="1">
              <a:off x="7368443" y="2566088"/>
              <a:ext cx="1640659" cy="582569"/>
            </a:xfrm>
            <a:prstGeom prst="line">
              <a:avLst/>
            </a:prstGeom>
            <a:noFill/>
            <a:ln w="25400" cap="flat">
              <a:solidFill>
                <a:srgbClr val="85888D"/>
              </a:solidFill>
              <a:prstDash val="solid"/>
              <a:miter lim="400000"/>
              <a:headEnd type="triangle" w="med" len="med"/>
            </a:ln>
            <a:effectLst/>
          </p:spPr>
          <p:txBody>
            <a:bodyPr wrap="square" lIns="25906" tIns="25906" rIns="25906" bIns="25906" numCol="1" anchor="ctr">
              <a:noAutofit/>
            </a:bodyPr>
            <a:lstStyle/>
            <a:p>
              <a:pPr>
                <a:defRPr sz="3200"/>
              </a:pPr>
              <a:endParaRPr sz="1632"/>
            </a:p>
          </p:txBody>
        </p:sp>
        <p:sp>
          <p:nvSpPr>
            <p:cNvPr id="23" name="Shape 171"/>
            <p:cNvSpPr/>
            <p:nvPr/>
          </p:nvSpPr>
          <p:spPr>
            <a:xfrm flipV="1">
              <a:off x="8186610" y="2075733"/>
              <a:ext cx="1" cy="424021"/>
            </a:xfrm>
            <a:prstGeom prst="line">
              <a:avLst/>
            </a:prstGeom>
            <a:noFill/>
            <a:ln w="38100" cap="rnd">
              <a:solidFill>
                <a:srgbClr val="000000"/>
              </a:solidFill>
              <a:custDash>
                <a:ds d="100000" sp="200000"/>
              </a:custDash>
              <a:miter lim="400000"/>
            </a:ln>
            <a:effectLst/>
          </p:spPr>
          <p:txBody>
            <a:bodyPr wrap="square" lIns="25906" tIns="25906" rIns="25906" bIns="25906" numCol="1" anchor="ctr">
              <a:noAutofit/>
            </a:bodyPr>
            <a:lstStyle/>
            <a:p>
              <a:pPr>
                <a:defRPr sz="3200"/>
              </a:pPr>
              <a:endParaRPr sz="1632"/>
            </a:p>
          </p:txBody>
        </p:sp>
        <p:pic>
          <p:nvPicPr>
            <p:cNvPr id="24" name="pasted-imag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07546" y="0"/>
              <a:ext cx="520701" cy="556203"/>
            </a:xfrm>
            <a:prstGeom prst="rect">
              <a:avLst/>
            </a:prstGeom>
            <a:ln w="12700" cap="flat">
              <a:noFill/>
              <a:miter lim="400000"/>
            </a:ln>
            <a:effectLst/>
          </p:spPr>
        </p:pic>
        <p:pic>
          <p:nvPicPr>
            <p:cNvPr id="25" name="pasted-imag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207546" y="790121"/>
              <a:ext cx="520701" cy="544369"/>
            </a:xfrm>
            <a:prstGeom prst="rect">
              <a:avLst/>
            </a:prstGeom>
            <a:ln w="12700" cap="flat">
              <a:noFill/>
              <a:miter lim="400000"/>
            </a:ln>
            <a:effectLst/>
          </p:spPr>
        </p:pic>
        <p:pic>
          <p:nvPicPr>
            <p:cNvPr id="26" name="pasted-imag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212175" y="1590067"/>
              <a:ext cx="520701" cy="485199"/>
            </a:xfrm>
            <a:prstGeom prst="rect">
              <a:avLst/>
            </a:prstGeom>
            <a:ln w="12700" cap="flat">
              <a:noFill/>
              <a:miter lim="400000"/>
            </a:ln>
            <a:effectLst/>
          </p:spPr>
        </p:pic>
        <p:pic>
          <p:nvPicPr>
            <p:cNvPr id="27" name="pasted-image.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216425" y="2981559"/>
              <a:ext cx="570346" cy="482601"/>
            </a:xfrm>
            <a:prstGeom prst="rect">
              <a:avLst/>
            </a:prstGeom>
            <a:ln w="12700" cap="flat">
              <a:noFill/>
              <a:miter lim="400000"/>
            </a:ln>
            <a:effectLst/>
          </p:spPr>
        </p:pic>
      </p:grpSp>
      <p:cxnSp>
        <p:nvCxnSpPr>
          <p:cNvPr id="32" name="Straight Arrow Connector 31"/>
          <p:cNvCxnSpPr/>
          <p:nvPr/>
        </p:nvCxnSpPr>
        <p:spPr>
          <a:xfrm flipV="1">
            <a:off x="3973803" y="5413205"/>
            <a:ext cx="762000" cy="309434"/>
          </a:xfrm>
          <a:prstGeom prst="straightConnector1">
            <a:avLst/>
          </a:prstGeom>
          <a:ln w="28575">
            <a:solidFill>
              <a:srgbClr val="FF8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941548" y="4408881"/>
            <a:ext cx="836612" cy="408008"/>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7935728" y="4367180"/>
            <a:ext cx="228600" cy="26497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Rectangle 33"/>
          <p:cNvSpPr/>
          <p:nvPr/>
        </p:nvSpPr>
        <p:spPr bwMode="auto">
          <a:xfrm>
            <a:off x="7829100" y="5491315"/>
            <a:ext cx="437710" cy="507351"/>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203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 convolution neural networks</a:t>
            </a:r>
          </a:p>
        </p:txBody>
      </p:sp>
      <p:sp>
        <p:nvSpPr>
          <p:cNvPr id="3" name="Text Placeholder 2"/>
          <p:cNvSpPr>
            <a:spLocks noGrp="1"/>
          </p:cNvSpPr>
          <p:nvPr>
            <p:ph type="body" sz="quarter" idx="10"/>
          </p:nvPr>
        </p:nvSpPr>
        <p:spPr>
          <a:xfrm>
            <a:off x="5153803" y="1592262"/>
            <a:ext cx="7010400" cy="4105739"/>
          </a:xfrm>
        </p:spPr>
        <p:txBody>
          <a:bodyPr/>
          <a:lstStyle/>
          <a:p>
            <a:r>
              <a:rPr lang="en-US" sz="2800" dirty="0">
                <a:latin typeface="+mj-lt"/>
              </a:rPr>
              <a:t>Convolution Neural Networks (CNNs) </a:t>
            </a:r>
          </a:p>
          <a:p>
            <a:pPr marL="457200" indent="-457200">
              <a:buFont typeface="Arial" charset="0"/>
              <a:buChar char="•"/>
            </a:pPr>
            <a:r>
              <a:rPr lang="en-US" sz="2800" dirty="0">
                <a:latin typeface="+mj-lt"/>
              </a:rPr>
              <a:t>Special type of multi-layer neural network</a:t>
            </a:r>
          </a:p>
          <a:p>
            <a:pPr marL="457200" indent="-457200">
              <a:buFont typeface="Arial" charset="0"/>
              <a:buChar char="•"/>
            </a:pPr>
            <a:r>
              <a:rPr lang="en-US" sz="2800" dirty="0">
                <a:latin typeface="+mj-lt"/>
              </a:rPr>
              <a:t>Trained with a version of back-propagation algorithm</a:t>
            </a:r>
          </a:p>
          <a:p>
            <a:pPr marL="457200" indent="-457200">
              <a:buFont typeface="Arial" charset="0"/>
              <a:buChar char="•"/>
            </a:pPr>
            <a:r>
              <a:rPr lang="en-US" sz="2800" dirty="0">
                <a:latin typeface="+mj-lt"/>
              </a:rPr>
              <a:t>CNNs designed to recognize visual patterns with minimal preprocessing</a:t>
            </a:r>
          </a:p>
          <a:p>
            <a:pPr marL="457200" indent="-457200">
              <a:buFont typeface="Arial" charset="0"/>
              <a:buChar char="•"/>
            </a:pPr>
            <a:r>
              <a:rPr lang="en-US" sz="2800" dirty="0">
                <a:latin typeface="+mj-lt"/>
              </a:rPr>
              <a:t>Can recognize patterns with extreme variability </a:t>
            </a:r>
          </a:p>
          <a:p>
            <a:pPr marL="457200" indent="-457200">
              <a:buFont typeface="Arial" charset="0"/>
              <a:buChar char="•"/>
            </a:pPr>
            <a:r>
              <a:rPr lang="en-US" sz="2800" dirty="0">
                <a:latin typeface="+mj-lt"/>
              </a:rPr>
              <a:t>LeNet-5 is the baseline CNN for MNIST data</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1837" y="2159232"/>
            <a:ext cx="4064000" cy="2540000"/>
          </a:xfrm>
          <a:prstGeom prst="rect">
            <a:avLst/>
          </a:prstGeom>
        </p:spPr>
      </p:pic>
      <p:sp>
        <p:nvSpPr>
          <p:cNvPr id="6" name="TextBox 5"/>
          <p:cNvSpPr txBox="1"/>
          <p:nvPr/>
        </p:nvSpPr>
        <p:spPr>
          <a:xfrm>
            <a:off x="3703637" y="6240462"/>
            <a:ext cx="55133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Source: http://</a:t>
            </a:r>
            <a:r>
              <a:rPr lang="en-US" sz="2400" dirty="0" err="1">
                <a:gradFill>
                  <a:gsLst>
                    <a:gs pos="2917">
                      <a:schemeClr val="tx1"/>
                    </a:gs>
                    <a:gs pos="30000">
                      <a:schemeClr val="tx1"/>
                    </a:gs>
                  </a:gsLst>
                  <a:lin ang="5400000" scaled="0"/>
                </a:gradFill>
              </a:rPr>
              <a:t>yann.lecun.com</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exdb</a:t>
            </a: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lenet</a:t>
            </a: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60043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t>
            </a:r>
            <a:r>
              <a:rPr lang="en-US" dirty="0" err="1"/>
              <a:t>LeNet</a:t>
            </a:r>
            <a:r>
              <a:rPr lang="en-US" dirty="0"/>
              <a:t> model</a:t>
            </a:r>
          </a:p>
        </p:txBody>
      </p:sp>
      <p:sp>
        <p:nvSpPr>
          <p:cNvPr id="5" name="Text Placeholder 4"/>
          <p:cNvSpPr>
            <a:spLocks noGrp="1"/>
          </p:cNvSpPr>
          <p:nvPr>
            <p:ph type="body" sz="quarter" idx="10"/>
          </p:nvPr>
        </p:nvSpPr>
        <p:spPr>
          <a:xfrm>
            <a:off x="274640" y="1744662"/>
            <a:ext cx="8000998" cy="3776418"/>
          </a:xfrm>
        </p:spPr>
        <p:txBody>
          <a:bodyPr/>
          <a:lstStyle/>
          <a:p>
            <a:r>
              <a:rPr lang="en-US" sz="2400" dirty="0" err="1"/>
              <a:t>val</a:t>
            </a:r>
            <a:r>
              <a:rPr lang="en-US" sz="2400" dirty="0"/>
              <a:t> </a:t>
            </a:r>
            <a:r>
              <a:rPr lang="en-US" sz="2400" dirty="0" err="1"/>
              <a:t>initialModel</a:t>
            </a:r>
            <a:r>
              <a:rPr lang="en-US" sz="2400" dirty="0"/>
              <a:t> = </a:t>
            </a:r>
            <a:r>
              <a:rPr lang="en-US" sz="2400" dirty="0" err="1"/>
              <a:t>buildModel</a:t>
            </a:r>
            <a:r>
              <a:rPr lang="en-US" sz="2400" dirty="0"/>
              <a:t>(10)</a:t>
            </a:r>
          </a:p>
          <a:p>
            <a:endParaRPr lang="en-US" sz="2400" dirty="0"/>
          </a:p>
          <a:p>
            <a:r>
              <a:rPr lang="en-US" sz="2400" dirty="0" err="1"/>
              <a:t>val</a:t>
            </a:r>
            <a:r>
              <a:rPr lang="en-US" sz="2400" dirty="0"/>
              <a:t> optimizer = Optimizer(  </a:t>
            </a:r>
          </a:p>
          <a:p>
            <a:r>
              <a:rPr lang="en-US" sz="2400" dirty="0"/>
              <a:t>  ...</a:t>
            </a:r>
          </a:p>
          <a:p>
            <a:r>
              <a:rPr lang="en-US" sz="2400" dirty="0"/>
              <a:t>) </a:t>
            </a:r>
          </a:p>
          <a:p>
            <a:endParaRPr lang="en-US" sz="2400" dirty="0"/>
          </a:p>
          <a:p>
            <a:r>
              <a:rPr lang="en-US" sz="2400" dirty="0" err="1"/>
              <a:t>val</a:t>
            </a:r>
            <a:r>
              <a:rPr lang="en-US" sz="2400" dirty="0"/>
              <a:t> </a:t>
            </a:r>
            <a:r>
              <a:rPr lang="en-US" sz="2400" dirty="0" err="1"/>
              <a:t>trainedModel</a:t>
            </a:r>
            <a:r>
              <a:rPr lang="en-US" sz="2400" dirty="0"/>
              <a:t> = </a:t>
            </a:r>
            <a:r>
              <a:rPr lang="en-US" sz="2400" dirty="0" err="1"/>
              <a:t>optimizer.setValidation</a:t>
            </a:r>
            <a:r>
              <a:rPr lang="en-US" sz="2400" dirty="0"/>
              <a:t>(</a:t>
            </a:r>
          </a:p>
          <a:p>
            <a:r>
              <a:rPr lang="en-US" sz="2400" dirty="0"/>
              <a:t>  ...</a:t>
            </a:r>
          </a:p>
          <a:p>
            <a:r>
              <a:rPr lang="en-US" sz="2400" dirty="0"/>
              <a:t>)</a:t>
            </a:r>
          </a:p>
        </p:txBody>
      </p:sp>
      <p:sp>
        <p:nvSpPr>
          <p:cNvPr id="7" name="TextBox 6"/>
          <p:cNvSpPr txBox="1"/>
          <p:nvPr/>
        </p:nvSpPr>
        <p:spPr>
          <a:xfrm>
            <a:off x="7361237" y="1659330"/>
            <a:ext cx="195630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latin typeface="+mj-lt"/>
              </a:rPr>
              <a:t>10 digit class</a:t>
            </a:r>
          </a:p>
        </p:txBody>
      </p:sp>
      <p:cxnSp>
        <p:nvCxnSpPr>
          <p:cNvPr id="8" name="Straight Arrow Connector 7"/>
          <p:cNvCxnSpPr/>
          <p:nvPr/>
        </p:nvCxnSpPr>
        <p:spPr>
          <a:xfrm flipH="1">
            <a:off x="6219421" y="1973262"/>
            <a:ext cx="989416" cy="1"/>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075237" y="2811462"/>
            <a:ext cx="989416" cy="1"/>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64653" y="2515794"/>
            <a:ext cx="5900783"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latin typeface="+mj-lt"/>
              </a:rPr>
              <a:t>Optimizer represent a optimization process, </a:t>
            </a:r>
          </a:p>
          <a:p>
            <a:pPr>
              <a:lnSpc>
                <a:spcPct val="90000"/>
              </a:lnSpc>
              <a:spcAft>
                <a:spcPts val="600"/>
              </a:spcAft>
            </a:pPr>
            <a:r>
              <a:rPr lang="en-US" sz="2400" dirty="0">
                <a:solidFill>
                  <a:srgbClr val="0070C0"/>
                </a:solidFill>
                <a:latin typeface="+mj-lt"/>
              </a:rPr>
              <a:t>aka training.</a:t>
            </a:r>
          </a:p>
        </p:txBody>
      </p:sp>
      <p:sp>
        <p:nvSpPr>
          <p:cNvPr id="13" name="TextBox 12"/>
          <p:cNvSpPr txBox="1"/>
          <p:nvPr/>
        </p:nvSpPr>
        <p:spPr>
          <a:xfrm>
            <a:off x="4770437" y="4851039"/>
            <a:ext cx="623375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latin typeface="+mj-lt"/>
              </a:rPr>
              <a:t>Validate the model using the validation dataset</a:t>
            </a:r>
          </a:p>
        </p:txBody>
      </p:sp>
      <p:cxnSp>
        <p:nvCxnSpPr>
          <p:cNvPr id="14" name="Straight Arrow Connector 13"/>
          <p:cNvCxnSpPr>
            <a:stCxn id="13" idx="1"/>
          </p:cNvCxnSpPr>
          <p:nvPr/>
        </p:nvCxnSpPr>
        <p:spPr>
          <a:xfrm flipH="1" flipV="1">
            <a:off x="3017837" y="4716463"/>
            <a:ext cx="1752600" cy="44850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73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the model</a:t>
            </a:r>
          </a:p>
        </p:txBody>
      </p:sp>
      <p:sp>
        <p:nvSpPr>
          <p:cNvPr id="5" name="Text Placeholder 4"/>
          <p:cNvSpPr>
            <a:spLocks noGrp="1"/>
          </p:cNvSpPr>
          <p:nvPr>
            <p:ph type="body" sz="quarter" idx="10"/>
          </p:nvPr>
        </p:nvSpPr>
        <p:spPr>
          <a:xfrm>
            <a:off x="427037" y="1623328"/>
            <a:ext cx="10896600" cy="1721533"/>
          </a:xfrm>
        </p:spPr>
        <p:txBody>
          <a:bodyPr/>
          <a:lstStyle/>
          <a:p>
            <a:r>
              <a:rPr lang="en-US" sz="2400" dirty="0" err="1"/>
              <a:t>val</a:t>
            </a:r>
            <a:r>
              <a:rPr lang="en-US" sz="2400" dirty="0"/>
              <a:t> validator = Validator(</a:t>
            </a:r>
            <a:r>
              <a:rPr lang="en-US" sz="2400" dirty="0" err="1"/>
              <a:t>trainedModel</a:t>
            </a:r>
            <a:r>
              <a:rPr lang="en-US" sz="2400" dirty="0"/>
              <a:t>, </a:t>
            </a:r>
            <a:r>
              <a:rPr lang="en-US" sz="2400" dirty="0" err="1"/>
              <a:t>validationSet</a:t>
            </a:r>
            <a:r>
              <a:rPr lang="en-US" sz="2400" dirty="0"/>
              <a:t>)</a:t>
            </a:r>
          </a:p>
          <a:p>
            <a:r>
              <a:rPr lang="en-US" sz="2400" dirty="0" err="1"/>
              <a:t>val</a:t>
            </a:r>
            <a:r>
              <a:rPr lang="en-US" sz="2400" dirty="0"/>
              <a:t> result = </a:t>
            </a:r>
            <a:r>
              <a:rPr lang="en-US" sz="2400" dirty="0" err="1"/>
              <a:t>validator.test</a:t>
            </a:r>
            <a:r>
              <a:rPr lang="en-US" sz="2400" dirty="0"/>
              <a:t>(Array(new Top1Accuracy[Float]))</a:t>
            </a:r>
          </a:p>
        </p:txBody>
      </p:sp>
      <p:sp>
        <p:nvSpPr>
          <p:cNvPr id="13" name="TextBox 12"/>
          <p:cNvSpPr txBox="1"/>
          <p:nvPr/>
        </p:nvSpPr>
        <p:spPr>
          <a:xfrm>
            <a:off x="1189037" y="3312809"/>
            <a:ext cx="841788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rgbClr val="0070C0"/>
                </a:solidFill>
                <a:latin typeface="+mj-lt"/>
              </a:rPr>
              <a:t>Validate the accuracy of this model </a:t>
            </a:r>
            <a:r>
              <a:rPr lang="mr-IN" sz="3200" dirty="0">
                <a:solidFill>
                  <a:srgbClr val="0070C0"/>
                </a:solidFill>
                <a:latin typeface="+mj-lt"/>
              </a:rPr>
              <a:t>–</a:t>
            </a:r>
            <a:r>
              <a:rPr lang="en-US" sz="3200" dirty="0">
                <a:solidFill>
                  <a:srgbClr val="0070C0"/>
                </a:solidFill>
                <a:latin typeface="+mj-lt"/>
              </a:rPr>
              <a:t> i.e. 98.78%</a:t>
            </a:r>
          </a:p>
        </p:txBody>
      </p:sp>
    </p:spTree>
    <p:extLst>
      <p:ext uri="{BB962C8B-B14F-4D97-AF65-F5344CB8AC3E}">
        <p14:creationId xmlns:p14="http://schemas.microsoft.com/office/powerpoint/2010/main" val="101862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Tutorial Prerequisites</a:t>
            </a:r>
          </a:p>
        </p:txBody>
      </p:sp>
      <p:sp>
        <p:nvSpPr>
          <p:cNvPr id="5" name="Text Placeholder 4"/>
          <p:cNvSpPr>
            <a:spLocks noGrp="1"/>
          </p:cNvSpPr>
          <p:nvPr>
            <p:ph type="body" sz="quarter" idx="10"/>
          </p:nvPr>
        </p:nvSpPr>
        <p:spPr>
          <a:xfrm>
            <a:off x="274638" y="1212850"/>
            <a:ext cx="11888787" cy="2376035"/>
          </a:xfrm>
        </p:spPr>
        <p:txBody>
          <a:bodyPr/>
          <a:lstStyle/>
          <a:p>
            <a:pPr marL="571500" indent="-571500">
              <a:buFont typeface="Arial" charset="0"/>
              <a:buChar char="•"/>
            </a:pPr>
            <a:r>
              <a:rPr lang="en-US" dirty="0" smtClean="0"/>
              <a:t>Python (Anaconda</a:t>
            </a:r>
            <a:r>
              <a:rPr lang="en-US" dirty="0" smtClean="0"/>
              <a:t>) or</a:t>
            </a:r>
            <a:endParaRPr lang="en-US" dirty="0" smtClean="0"/>
          </a:p>
          <a:p>
            <a:pPr marL="571500" indent="-571500">
              <a:buFont typeface="Arial" charset="0"/>
              <a:buChar char="•"/>
            </a:pPr>
            <a:r>
              <a:rPr lang="en-US" dirty="0" smtClean="0"/>
              <a:t>Databricks Community Edition</a:t>
            </a:r>
          </a:p>
          <a:p>
            <a:pPr marL="800100" lvl="1" indent="-571500">
              <a:buFont typeface="Arial" charset="0"/>
              <a:buChar char="•"/>
            </a:pPr>
            <a:r>
              <a:rPr lang="en-US" dirty="0" smtClean="0"/>
              <a:t>https://</a:t>
            </a:r>
            <a:r>
              <a:rPr lang="en-US" dirty="0" err="1" smtClean="0"/>
              <a:t>databricks.com</a:t>
            </a:r>
            <a:r>
              <a:rPr lang="en-US" dirty="0" smtClean="0"/>
              <a:t>/try-</a:t>
            </a:r>
            <a:r>
              <a:rPr lang="en-US" dirty="0" err="1" smtClean="0"/>
              <a:t>databricks</a:t>
            </a:r>
            <a:endParaRPr lang="en-US" dirty="0" smtClean="0"/>
          </a:p>
          <a:p>
            <a:pPr marL="571500" indent="-571500">
              <a:buFont typeface="Arial" charset="0"/>
              <a:buChar char="•"/>
            </a:pPr>
            <a:endParaRPr lang="en-US" dirty="0"/>
          </a:p>
        </p:txBody>
      </p:sp>
    </p:spTree>
    <p:extLst>
      <p:ext uri="{BB962C8B-B14F-4D97-AF65-F5344CB8AC3E}">
        <p14:creationId xmlns:p14="http://schemas.microsoft.com/office/powerpoint/2010/main" val="3196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037" y="1897062"/>
            <a:ext cx="2749792"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gradFill>
                  <a:gsLst>
                    <a:gs pos="2917">
                      <a:schemeClr val="tx1"/>
                    </a:gs>
                    <a:gs pos="30000">
                      <a:schemeClr val="tx1"/>
                    </a:gs>
                  </a:gsLst>
                  <a:lin ang="5400000" scaled="0"/>
                </a:gradFill>
                <a:latin typeface="+mj-lt"/>
              </a:rPr>
              <a:t>Q&amp;A</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 Databricks Community Edition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837" y="1610661"/>
            <a:ext cx="8923337" cy="5383864"/>
          </a:xfrm>
          <a:prstGeom prst="rect">
            <a:avLst/>
          </a:prstGeom>
        </p:spPr>
      </p:pic>
      <p:sp>
        <p:nvSpPr>
          <p:cNvPr id="8" name="Rounded Rectangle 7"/>
          <p:cNvSpPr/>
          <p:nvPr/>
        </p:nvSpPr>
        <p:spPr bwMode="auto">
          <a:xfrm>
            <a:off x="7630722" y="5800074"/>
            <a:ext cx="1752600" cy="762000"/>
          </a:xfrm>
          <a:prstGeom prst="roundRect">
            <a:avLst/>
          </a:prstGeom>
          <a:noFill/>
          <a:ln w="381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p:cNvSpPr txBox="1"/>
          <p:nvPr/>
        </p:nvSpPr>
        <p:spPr>
          <a:xfrm>
            <a:off x="282575" y="1212849"/>
            <a:ext cx="5497339"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gradFill>
                  <a:gsLst>
                    <a:gs pos="2917">
                      <a:schemeClr val="tx1"/>
                    </a:gs>
                    <a:gs pos="30000">
                      <a:schemeClr val="tx1"/>
                    </a:gs>
                  </a:gsLst>
                  <a:lin ang="5400000" scaled="0"/>
                </a:gradFill>
              </a:rPr>
              <a:t>http://</a:t>
            </a:r>
            <a:r>
              <a:rPr lang="en-US" sz="2800" dirty="0" err="1" smtClean="0">
                <a:gradFill>
                  <a:gsLst>
                    <a:gs pos="2917">
                      <a:schemeClr val="tx1"/>
                    </a:gs>
                    <a:gs pos="30000">
                      <a:schemeClr val="tx1"/>
                    </a:gs>
                  </a:gsLst>
                  <a:lin ang="5400000" scaled="0"/>
                </a:gradFill>
              </a:rPr>
              <a:t>databricks.com</a:t>
            </a:r>
            <a:r>
              <a:rPr lang="en-US" sz="2800" dirty="0" smtClean="0">
                <a:gradFill>
                  <a:gsLst>
                    <a:gs pos="2917">
                      <a:schemeClr val="tx1"/>
                    </a:gs>
                    <a:gs pos="30000">
                      <a:schemeClr val="tx1"/>
                    </a:gs>
                  </a:gsLst>
                  <a:lin ang="5400000" scaled="0"/>
                </a:gradFill>
              </a:rPr>
              <a:t>/try-</a:t>
            </a:r>
            <a:r>
              <a:rPr lang="en-US" sz="2800" dirty="0" err="1" smtClean="0">
                <a:gradFill>
                  <a:gsLst>
                    <a:gs pos="2917">
                      <a:schemeClr val="tx1"/>
                    </a:gs>
                    <a:gs pos="30000">
                      <a:schemeClr val="tx1"/>
                    </a:gs>
                  </a:gsLst>
                  <a:lin ang="5400000" scaled="0"/>
                </a:gradFill>
              </a:rPr>
              <a:t>databricks</a:t>
            </a:r>
            <a:endParaRPr lang="en-US" sz="2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7655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26_Machine_Learning_Analytics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24ED27A-595E-44F6-AE1A-E016848AF1F5}" vid="{DE8A8843-A031-4909-9724-210F50B883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F282A732A10A40B5E6861B9720A85B" ma:contentTypeVersion="8" ma:contentTypeDescription="Create a new document." ma:contentTypeScope="" ma:versionID="a6bda3e6880c1f5521c9c1f35d7f927a">
  <xsd:schema xmlns:xsd="http://www.w3.org/2001/XMLSchema" xmlns:xs="http://www.w3.org/2001/XMLSchema" xmlns:p="http://schemas.microsoft.com/office/2006/metadata/properties" xmlns:ns1="http://schemas.microsoft.com/sharepoint/v3" xmlns:ns2="caeb30a9-2c8b-4a3c-a0a0-e0c0af147dd7" xmlns:ns3="77f81409-d3f9-42c7-88a3-a887086b554f" targetNamespace="http://schemas.microsoft.com/office/2006/metadata/properties" ma:root="true" ma:fieldsID="442fb6a65ac83a2c6eff1f8504b136ee" ns1:_="" ns2:_="" ns3:_="">
    <xsd:import namespace="http://schemas.microsoft.com/sharepoint/v3"/>
    <xsd:import namespace="caeb30a9-2c8b-4a3c-a0a0-e0c0af147dd7"/>
    <xsd:import namespace="77f81409-d3f9-42c7-88a3-a887086b554f"/>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eb30a9-2c8b-4a3c-a0a0-e0c0af147d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7f81409-d3f9-42c7-88a3-a887086b554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purl.org/dc/dcmitype/"/>
    <ds:schemaRef ds:uri="http://purl.org/dc/elements/1.1/"/>
    <ds:schemaRef ds:uri="77f81409-d3f9-42c7-88a3-a887086b554f"/>
    <ds:schemaRef ds:uri="http://schemas.microsoft.com/sharepoint/v3"/>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caeb30a9-2c8b-4a3c-a0a0-e0c0af147dd7"/>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3EF0D76-174F-4C7D-A286-B9241F6F69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eb30a9-2c8b-4a3c-a0a0-e0c0af147dd7"/>
    <ds:schemaRef ds:uri="77f81409-d3f9-42c7-88a3-a887086b5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Machine_Learning_Analytics_Data_Science_Conference_16x9_Template</Template>
  <TotalTime>2298</TotalTime>
  <Words>3384</Words>
  <Application>Microsoft Macintosh PowerPoint</Application>
  <PresentationFormat>Custom</PresentationFormat>
  <Paragraphs>504</Paragraphs>
  <Slides>80</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Consolas</vt:lpstr>
      <vt:lpstr>Helvetica</vt:lpstr>
      <vt:lpstr>Helvetica Light</vt:lpstr>
      <vt:lpstr>Intel Clear</vt:lpstr>
      <vt:lpstr>Intel Clear Pro</vt:lpstr>
      <vt:lpstr>Segoe UI</vt:lpstr>
      <vt:lpstr>Segoe UI Light</vt:lpstr>
      <vt:lpstr>Segoe UI Semilight</vt:lpstr>
      <vt:lpstr>Wingdings</vt:lpstr>
      <vt:lpstr>Arial</vt:lpstr>
      <vt:lpstr>5-50126_Machine_Learning_Analytics_&amp;_Data_Science_Conference_Template</vt:lpstr>
      <vt:lpstr>A Quick Primer on TensorFrames Apache Spark and TensorFlow Together</vt:lpstr>
      <vt:lpstr>Session Goals </vt:lpstr>
      <vt:lpstr>Tom Drabas Data Scientist II, Core Data Science (WDG)</vt:lpstr>
      <vt:lpstr>Denny Lee Principal Program Manager, Azure Cosmos DB</vt:lpstr>
      <vt:lpstr>Jump Start into Python and Apache Spark</vt:lpstr>
      <vt:lpstr>Many Thanks!</vt:lpstr>
      <vt:lpstr>Prerequisties</vt:lpstr>
      <vt:lpstr>Tutorial Prerequisites</vt:lpstr>
      <vt:lpstr>Get Databricks Community Edition</vt:lpstr>
      <vt:lpstr>Sign Up for Databricks Community Edition</vt:lpstr>
      <vt:lpstr>Confirm your email address</vt:lpstr>
      <vt:lpstr>Sign in! </vt:lpstr>
      <vt:lpstr>What are artificial neural networks?</vt:lpstr>
      <vt:lpstr>Artificial Neural Networks</vt:lpstr>
      <vt:lpstr>An imitation of human’s brain</vt:lpstr>
      <vt:lpstr>A neuron at work</vt:lpstr>
      <vt:lpstr>Conceptual mathematical model</vt:lpstr>
      <vt:lpstr>Activation functions</vt:lpstr>
      <vt:lpstr>Artificial Neural Network</vt:lpstr>
      <vt:lpstr>Types of neural networks</vt:lpstr>
      <vt:lpstr>Learning</vt:lpstr>
      <vt:lpstr>Applications of neural networks</vt:lpstr>
      <vt:lpstr>What is Deep Learning?</vt:lpstr>
      <vt:lpstr>Deep Learning</vt:lpstr>
      <vt:lpstr>Deep learning</vt:lpstr>
      <vt:lpstr>(Automated) Feature learning</vt:lpstr>
      <vt:lpstr>In practice</vt:lpstr>
      <vt:lpstr>TensorFlow</vt:lpstr>
      <vt:lpstr>What is TensorFlow</vt:lpstr>
      <vt:lpstr>Data Flow Graph</vt:lpstr>
      <vt:lpstr>Concept</vt:lpstr>
      <vt:lpstr>Example (pure Python)</vt:lpstr>
      <vt:lpstr>TensorFrames (experimental)</vt:lpstr>
      <vt:lpstr>An intermediary</vt:lpstr>
      <vt:lpstr>Getting ready</vt:lpstr>
      <vt:lpstr>Start!</vt:lpstr>
      <vt:lpstr>Element-wise sum and min</vt:lpstr>
      <vt:lpstr>Tutorial Setup</vt:lpstr>
      <vt:lpstr>Tutorial Prerequisites</vt:lpstr>
      <vt:lpstr>Import Notebooks</vt:lpstr>
      <vt:lpstr>Import notebook</vt:lpstr>
      <vt:lpstr>Import Notebook Dialog</vt:lpstr>
      <vt:lpstr>Goto https://aka.ms/pydata-sea-2017-tfs </vt:lpstr>
      <vt:lpstr>Open a notebook &gt; Get URL</vt:lpstr>
      <vt:lpstr>Paste URL into Import Notebooks dialog</vt:lpstr>
      <vt:lpstr>Do it for all three notebooks</vt:lpstr>
      <vt:lpstr>Start a cluster</vt:lpstr>
      <vt:lpstr>Start a cluster</vt:lpstr>
      <vt:lpstr>Install libraries</vt:lpstr>
      <vt:lpstr>Create Library</vt:lpstr>
      <vt:lpstr>Install TensorFlow via PyPi</vt:lpstr>
      <vt:lpstr>Attach TensorFlow to your cluster</vt:lpstr>
      <vt:lpstr>Install TensorFrames via Spark Packages</vt:lpstr>
      <vt:lpstr>Find TensorFrames</vt:lpstr>
      <vt:lpstr>Create TensorFrames Library … Almost!</vt:lpstr>
      <vt:lpstr>Attach TensorFrames Library</vt:lpstr>
      <vt:lpstr>Let’s go!</vt:lpstr>
      <vt:lpstr>Handwritten Digit Recognition</vt:lpstr>
      <vt:lpstr>Need to update slides below to reflect TensorFlow  Need to add TensorFrames slides too </vt:lpstr>
      <vt:lpstr>Handwritten Digit Recognition</vt:lpstr>
      <vt:lpstr>MNIST Data</vt:lpstr>
      <vt:lpstr>Notebook configuration</vt:lpstr>
      <vt:lpstr>BigDL Engine Initialization</vt:lpstr>
      <vt:lpstr>CNN Structure</vt:lpstr>
      <vt:lpstr>CNN Structure: Input layer</vt:lpstr>
      <vt:lpstr>CNN Structure: Convolution layer C1</vt:lpstr>
      <vt:lpstr>CNN Structure: Pooling layer S1</vt:lpstr>
      <vt:lpstr>CNN Structure: Convolution layer S2</vt:lpstr>
      <vt:lpstr>CNN Structure: Pooling layer S2</vt:lpstr>
      <vt:lpstr>CNN Structure: Linearizing layer </vt:lpstr>
      <vt:lpstr>CNN Structure: Output layer </vt:lpstr>
      <vt:lpstr>Load MNIST Data</vt:lpstr>
      <vt:lpstr>Normalizing the MNIST data</vt:lpstr>
      <vt:lpstr>CNN Structure: Input layer</vt:lpstr>
      <vt:lpstr>Why normalize? </vt:lpstr>
      <vt:lpstr>Why normalize? (continued)</vt:lpstr>
      <vt:lpstr>LeNet-5, convolution neural networks</vt:lpstr>
      <vt:lpstr>Training LeNet model</vt:lpstr>
      <vt:lpstr>Validating the model</vt:lpstr>
      <vt:lpstr>PowerPoint Presentation</vt:lpstr>
    </vt:vector>
  </TitlesOfParts>
  <Manager/>
  <Company>Microsoft Corporation</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Tom Drabas</dc:creator>
  <cp:keywords>machine learning; analytics; ＆ Data Science Conference</cp:keywords>
  <dc:description>Template: Mitchell Derrey, Silver Fox Productions_x000d_
Formatting: _x000d_
Audience Type:</dc:description>
  <cp:lastModifiedBy>Denny Lee</cp:lastModifiedBy>
  <cp:revision>106</cp:revision>
  <dcterms:created xsi:type="dcterms:W3CDTF">2017-05-26T20:20:37Z</dcterms:created>
  <dcterms:modified xsi:type="dcterms:W3CDTF">2017-06-27T05:58:44Z</dcterms:modified>
  <cp:category>Machine Learning, Analytics,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0x01010032F282A732A10A40B5E6861B9720A85B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33;#Microsoft Conference Center|9ee5e79d-18a6-44c6-bfde-7021198eb4fc</vt:lpwstr>
  </property>
  <property fmtid="{D5CDD505-2E9C-101B-9397-08002B2CF9AE}" pid="7" name="Track">
    <vt:lpwstr/>
  </property>
  <property fmtid="{D5CDD505-2E9C-101B-9397-08002B2CF9AE}" pid="8" name="Event Location">
    <vt:lpwstr>32;#Redmond|c18f3657-b811-49ee-9b08-ce77b3e7702b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299;#machine learning|912b89bd-3197-4d37-838b-dea3c299099a;#326;#＆ Data Science Conference|27209be2-ff15-4b15-a122-e839e9cf1441;#324;#analytics|3c36f2f5-2e86-4b92-93df-d055f5a412bb</vt:lpwstr>
  </property>
  <property fmtid="{D5CDD505-2E9C-101B-9397-08002B2CF9AE}" pid="12" name="Audience1">
    <vt:lpwstr/>
  </property>
  <property fmtid="{D5CDD505-2E9C-101B-9397-08002B2CF9AE}" pid="13" name="Event Name">
    <vt:lpwstr>180;#Machine Learning, Analytics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denlee@microsoft.com</vt:lpwstr>
  </property>
  <property fmtid="{D5CDD505-2E9C-101B-9397-08002B2CF9AE}" pid="18" name="MSIP_Label_f42aa342-8706-4288-bd11-ebb85995028c_SetDate">
    <vt:lpwstr>2017-06-07T10:07:33.0487603-07:00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